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9" r:id="rId1"/>
  </p:sldMasterIdLst>
  <p:notesMasterIdLst>
    <p:notesMasterId r:id="rId54"/>
  </p:notesMasterIdLst>
  <p:sldIdLst>
    <p:sldId id="257" r:id="rId2"/>
    <p:sldId id="259" r:id="rId3"/>
    <p:sldId id="275" r:id="rId4"/>
    <p:sldId id="260" r:id="rId5"/>
    <p:sldId id="302" r:id="rId6"/>
    <p:sldId id="301" r:id="rId7"/>
    <p:sldId id="276" r:id="rId8"/>
    <p:sldId id="261" r:id="rId9"/>
    <p:sldId id="277" r:id="rId10"/>
    <p:sldId id="278" r:id="rId11"/>
    <p:sldId id="303" r:id="rId12"/>
    <p:sldId id="262" r:id="rId13"/>
    <p:sldId id="263" r:id="rId14"/>
    <p:sldId id="280" r:id="rId15"/>
    <p:sldId id="304" r:id="rId16"/>
    <p:sldId id="279" r:id="rId17"/>
    <p:sldId id="264" r:id="rId18"/>
    <p:sldId id="283" r:id="rId19"/>
    <p:sldId id="281" r:id="rId20"/>
    <p:sldId id="282" r:id="rId21"/>
    <p:sldId id="284" r:id="rId22"/>
    <p:sldId id="265" r:id="rId23"/>
    <p:sldId id="287" r:id="rId24"/>
    <p:sldId id="286" r:id="rId25"/>
    <p:sldId id="306" r:id="rId26"/>
    <p:sldId id="288" r:id="rId27"/>
    <p:sldId id="285" r:id="rId28"/>
    <p:sldId id="266" r:id="rId29"/>
    <p:sldId id="290" r:id="rId30"/>
    <p:sldId id="289" r:id="rId31"/>
    <p:sldId id="291" r:id="rId32"/>
    <p:sldId id="307" r:id="rId33"/>
    <p:sldId id="308" r:id="rId34"/>
    <p:sldId id="267" r:id="rId35"/>
    <p:sldId id="292" r:id="rId36"/>
    <p:sldId id="293" r:id="rId37"/>
    <p:sldId id="268" r:id="rId38"/>
    <p:sldId id="269" r:id="rId39"/>
    <p:sldId id="296" r:id="rId40"/>
    <p:sldId id="294" r:id="rId41"/>
    <p:sldId id="270" r:id="rId42"/>
    <p:sldId id="298" r:id="rId43"/>
    <p:sldId id="310" r:id="rId44"/>
    <p:sldId id="271" r:id="rId45"/>
    <p:sldId id="311" r:id="rId46"/>
    <p:sldId id="299" r:id="rId47"/>
    <p:sldId id="272" r:id="rId48"/>
    <p:sldId id="273" r:id="rId49"/>
    <p:sldId id="300" r:id="rId50"/>
    <p:sldId id="315" r:id="rId51"/>
    <p:sldId id="316" r:id="rId52"/>
    <p:sldId id="317" r:id="rId5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176">
          <p15:clr>
            <a:srgbClr val="A4A3A4"/>
          </p15:clr>
        </p15:guide>
        <p15:guide id="3" orient="horz" pos="1008">
          <p15:clr>
            <a:srgbClr val="A4A3A4"/>
          </p15:clr>
        </p15:guide>
        <p15:guide id="4" pos="2880">
          <p15:clr>
            <a:srgbClr val="A4A3A4"/>
          </p15:clr>
        </p15:guide>
        <p15:guide id="5" pos="288">
          <p15:clr>
            <a:srgbClr val="A4A3A4"/>
          </p15:clr>
        </p15:guide>
        <p15:guide id="6" pos="547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chel DiMaggio" initials="RD" lastIdx="6" clrIdx="0">
    <p:extLst>
      <p:ext uri="{19B8F6BF-5375-455C-9EA6-DF929625EA0E}">
        <p15:presenceInfo xmlns:p15="http://schemas.microsoft.com/office/powerpoint/2012/main" userId="S::rachel.dimaggio@ascendlearning.com::fa08c6a1-9dd1-4f09-91c6-7302fc25c78b" providerId="AD"/>
      </p:ext>
    </p:extLst>
  </p:cmAuthor>
  <p:cmAuthor id="2" name="Loren-Marie Durr" initials="LMD" lastIdx="1" clrIdx="1">
    <p:extLst>
      <p:ext uri="{19B8F6BF-5375-455C-9EA6-DF929625EA0E}">
        <p15:presenceInfo xmlns:p15="http://schemas.microsoft.com/office/powerpoint/2012/main" userId="Loren-Marie Dur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09"/>
    <p:restoredTop sz="94578"/>
  </p:normalViewPr>
  <p:slideViewPr>
    <p:cSldViewPr>
      <p:cViewPr>
        <p:scale>
          <a:sx n="100" d="100"/>
          <a:sy n="100" d="100"/>
        </p:scale>
        <p:origin x="1520" y="352"/>
      </p:cViewPr>
      <p:guideLst>
        <p:guide orient="horz" pos="2160"/>
        <p:guide orient="horz" pos="4176"/>
        <p:guide orient="horz" pos="1008"/>
        <p:guide pos="2880"/>
        <p:guide pos="288"/>
        <p:guide pos="54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1697E8F1-171C-1E4C-9D62-7CAF76F620C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6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B3AFA081-9B4C-C54D-9107-892B57622C8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6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9396" name="Rectangle 4">
            <a:extLst>
              <a:ext uri="{FF2B5EF4-FFF2-40B4-BE49-F238E27FC236}">
                <a16:creationId xmlns:a16="http://schemas.microsoft.com/office/drawing/2014/main" id="{8235D020-7C1D-AC41-A25D-BAA1B413BBD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8B91FB3C-4066-D740-9032-5718F901975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C1A9C20F-E6EE-5C43-97DF-5AA9CA0DC7A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6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5B5AAF09-8554-A44F-9940-FFEEB772FDC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2" charset="0"/>
              </a:defRPr>
            </a:lvl1pPr>
          </a:lstStyle>
          <a:p>
            <a:fld id="{2F69C23A-18C0-F442-9BD0-4C3C57B5B7C2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6419059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6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>
            <a:extLst>
              <a:ext uri="{FF2B5EF4-FFF2-40B4-BE49-F238E27FC236}">
                <a16:creationId xmlns:a16="http://schemas.microsoft.com/office/drawing/2014/main" id="{B6F8BC97-6A51-D447-AAD2-118B7A191D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262DFF6-9734-2947-BD71-E7EED2C0B686}" type="slidenum">
              <a:rPr lang="en-US" altLang="en-US" sz="1200">
                <a:latin typeface="Times" pitchFamily="2" charset="0"/>
              </a:rPr>
              <a:pPr/>
              <a:t>1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60419" name="Rectangle 2">
            <a:extLst>
              <a:ext uri="{FF2B5EF4-FFF2-40B4-BE49-F238E27FC236}">
                <a16:creationId xmlns:a16="http://schemas.microsoft.com/office/drawing/2014/main" id="{109B6966-D87A-E04A-9439-282462860DE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>
            <a:extLst>
              <a:ext uri="{FF2B5EF4-FFF2-40B4-BE49-F238E27FC236}">
                <a16:creationId xmlns:a16="http://schemas.microsoft.com/office/drawing/2014/main" id="{DA40F1BD-5201-2645-ACAA-196D824F0E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5663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>
            <a:extLst>
              <a:ext uri="{FF2B5EF4-FFF2-40B4-BE49-F238E27FC236}">
                <a16:creationId xmlns:a16="http://schemas.microsoft.com/office/drawing/2014/main" id="{3B02F8E8-F653-1C41-8239-B0FBED3A94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F4BAB08-FB51-D242-9F48-F055F35BFD7C}" type="slidenum">
              <a:rPr lang="en-US" altLang="en-US" sz="1200">
                <a:latin typeface="Times" pitchFamily="2" charset="0"/>
              </a:rPr>
              <a:pPr/>
              <a:t>10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69635" name="Rectangle 2">
            <a:extLst>
              <a:ext uri="{FF2B5EF4-FFF2-40B4-BE49-F238E27FC236}">
                <a16:creationId xmlns:a16="http://schemas.microsoft.com/office/drawing/2014/main" id="{3C7DF871-CC24-8847-A360-C11174FE83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>
            <a:extLst>
              <a:ext uri="{FF2B5EF4-FFF2-40B4-BE49-F238E27FC236}">
                <a16:creationId xmlns:a16="http://schemas.microsoft.com/office/drawing/2014/main" id="{B395E562-B9A7-404B-893D-2D8D1DBA5A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552008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>
            <a:extLst>
              <a:ext uri="{FF2B5EF4-FFF2-40B4-BE49-F238E27FC236}">
                <a16:creationId xmlns:a16="http://schemas.microsoft.com/office/drawing/2014/main" id="{3EC87A07-3E6A-9847-8390-B8D5D527E90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8AA5B81-7B2F-464F-9098-F5F65216DF4F}" type="slidenum">
              <a:rPr lang="en-US" altLang="en-US" sz="1200">
                <a:latin typeface="Times" pitchFamily="2" charset="0"/>
              </a:rPr>
              <a:pPr/>
              <a:t>11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70659" name="Rectangle 2">
            <a:extLst>
              <a:ext uri="{FF2B5EF4-FFF2-40B4-BE49-F238E27FC236}">
                <a16:creationId xmlns:a16="http://schemas.microsoft.com/office/drawing/2014/main" id="{37247E54-0F09-034E-AF1B-1079F01C586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>
            <a:extLst>
              <a:ext uri="{FF2B5EF4-FFF2-40B4-BE49-F238E27FC236}">
                <a16:creationId xmlns:a16="http://schemas.microsoft.com/office/drawing/2014/main" id="{04683B74-209E-8244-AB63-DFC1DAC50A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501302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>
            <a:extLst>
              <a:ext uri="{FF2B5EF4-FFF2-40B4-BE49-F238E27FC236}">
                <a16:creationId xmlns:a16="http://schemas.microsoft.com/office/drawing/2014/main" id="{94C96B6B-273C-B94B-ADCA-40E34F927B3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AC4D346-8687-CD4B-9A94-85C62F54E4C6}" type="slidenum">
              <a:rPr lang="en-US" altLang="en-US" sz="1200">
                <a:latin typeface="Times" pitchFamily="2" charset="0"/>
              </a:rPr>
              <a:pPr/>
              <a:t>12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71683" name="Rectangle 2">
            <a:extLst>
              <a:ext uri="{FF2B5EF4-FFF2-40B4-BE49-F238E27FC236}">
                <a16:creationId xmlns:a16="http://schemas.microsoft.com/office/drawing/2014/main" id="{8F7718FE-EDD5-A74C-8289-77206DA0AF8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>
            <a:extLst>
              <a:ext uri="{FF2B5EF4-FFF2-40B4-BE49-F238E27FC236}">
                <a16:creationId xmlns:a16="http://schemas.microsoft.com/office/drawing/2014/main" id="{F2E82E67-E2F2-D848-912C-55E00E7445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786276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>
            <a:extLst>
              <a:ext uri="{FF2B5EF4-FFF2-40B4-BE49-F238E27FC236}">
                <a16:creationId xmlns:a16="http://schemas.microsoft.com/office/drawing/2014/main" id="{F311DF5B-1A86-9E4C-99A3-3A02C5864AE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DF5DF4D-3A7A-114A-9E30-8FE8D1BBAB78}" type="slidenum">
              <a:rPr lang="en-US" altLang="en-US" sz="1200">
                <a:latin typeface="Times" pitchFamily="2" charset="0"/>
              </a:rPr>
              <a:pPr/>
              <a:t>13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72707" name="Rectangle 2">
            <a:extLst>
              <a:ext uri="{FF2B5EF4-FFF2-40B4-BE49-F238E27FC236}">
                <a16:creationId xmlns:a16="http://schemas.microsoft.com/office/drawing/2014/main" id="{0DF63392-4EB6-1642-8453-86C55F767A1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>
            <a:extLst>
              <a:ext uri="{FF2B5EF4-FFF2-40B4-BE49-F238E27FC236}">
                <a16:creationId xmlns:a16="http://schemas.microsoft.com/office/drawing/2014/main" id="{F35E6218-F3F9-2D49-9DE2-481497AAAF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013582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>
            <a:extLst>
              <a:ext uri="{FF2B5EF4-FFF2-40B4-BE49-F238E27FC236}">
                <a16:creationId xmlns:a16="http://schemas.microsoft.com/office/drawing/2014/main" id="{86A8FADB-E237-8944-8CE0-B3B811F407B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BF21D8F-44E2-0B43-87F6-348E1CC9DB86}" type="slidenum">
              <a:rPr lang="en-US" altLang="en-US" sz="1200">
                <a:latin typeface="Times" pitchFamily="2" charset="0"/>
              </a:rPr>
              <a:pPr/>
              <a:t>14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73731" name="Rectangle 2">
            <a:extLst>
              <a:ext uri="{FF2B5EF4-FFF2-40B4-BE49-F238E27FC236}">
                <a16:creationId xmlns:a16="http://schemas.microsoft.com/office/drawing/2014/main" id="{9A6D7C78-3692-E842-A28C-427A5D8380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>
            <a:extLst>
              <a:ext uri="{FF2B5EF4-FFF2-40B4-BE49-F238E27FC236}">
                <a16:creationId xmlns:a16="http://schemas.microsoft.com/office/drawing/2014/main" id="{1F77CC21-EF8B-C640-85A2-55DEAED281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86045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>
            <a:extLst>
              <a:ext uri="{FF2B5EF4-FFF2-40B4-BE49-F238E27FC236}">
                <a16:creationId xmlns:a16="http://schemas.microsoft.com/office/drawing/2014/main" id="{8914D74C-F74B-7540-8E2C-D0D5A8968D7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760CCFE-4396-EA4C-A683-4DFCE26A9270}" type="slidenum">
              <a:rPr lang="en-US" altLang="en-US" sz="1200">
                <a:latin typeface="Times" pitchFamily="2" charset="0"/>
              </a:rPr>
              <a:pPr/>
              <a:t>15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74755" name="Rectangle 2">
            <a:extLst>
              <a:ext uri="{FF2B5EF4-FFF2-40B4-BE49-F238E27FC236}">
                <a16:creationId xmlns:a16="http://schemas.microsoft.com/office/drawing/2014/main" id="{4B778ADA-5541-1C4B-AAA6-3EE74B3B117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>
            <a:extLst>
              <a:ext uri="{FF2B5EF4-FFF2-40B4-BE49-F238E27FC236}">
                <a16:creationId xmlns:a16="http://schemas.microsoft.com/office/drawing/2014/main" id="{86A34EDA-2AA1-3F47-BA2C-B3D79FB599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194149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:a16="http://schemas.microsoft.com/office/drawing/2014/main" id="{B622CDE0-4E33-9B4A-B44E-0A5054B65B6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F34ECAD-5A0E-1040-8FFF-434B75E9D1A5}" type="slidenum">
              <a:rPr lang="en-US" altLang="en-US" sz="1200">
                <a:latin typeface="Times" pitchFamily="2" charset="0"/>
              </a:rPr>
              <a:pPr/>
              <a:t>16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75779" name="Rectangle 2">
            <a:extLst>
              <a:ext uri="{FF2B5EF4-FFF2-40B4-BE49-F238E27FC236}">
                <a16:creationId xmlns:a16="http://schemas.microsoft.com/office/drawing/2014/main" id="{0A1662D2-8330-684F-AADF-83933EB9CD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>
            <a:extLst>
              <a:ext uri="{FF2B5EF4-FFF2-40B4-BE49-F238E27FC236}">
                <a16:creationId xmlns:a16="http://schemas.microsoft.com/office/drawing/2014/main" id="{A6E9FC3D-3959-6A4D-9B97-230BB15345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54781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>
            <a:extLst>
              <a:ext uri="{FF2B5EF4-FFF2-40B4-BE49-F238E27FC236}">
                <a16:creationId xmlns:a16="http://schemas.microsoft.com/office/drawing/2014/main" id="{33146A2B-5330-2145-825A-4984092A3A2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2E69271-87A5-8C46-847F-14FF4CBCBBE5}" type="slidenum">
              <a:rPr lang="en-US" altLang="en-US" sz="1200">
                <a:latin typeface="Times" pitchFamily="2" charset="0"/>
              </a:rPr>
              <a:pPr/>
              <a:t>17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76803" name="Rectangle 2">
            <a:extLst>
              <a:ext uri="{FF2B5EF4-FFF2-40B4-BE49-F238E27FC236}">
                <a16:creationId xmlns:a16="http://schemas.microsoft.com/office/drawing/2014/main" id="{23318436-37F4-9E4B-BCC3-65F1D35EE0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>
            <a:extLst>
              <a:ext uri="{FF2B5EF4-FFF2-40B4-BE49-F238E27FC236}">
                <a16:creationId xmlns:a16="http://schemas.microsoft.com/office/drawing/2014/main" id="{34418C50-86D1-5044-AA22-22B9AEFB62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303452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>
            <a:extLst>
              <a:ext uri="{FF2B5EF4-FFF2-40B4-BE49-F238E27FC236}">
                <a16:creationId xmlns:a16="http://schemas.microsoft.com/office/drawing/2014/main" id="{6D7FBEA0-5E9A-1A4B-B813-DAA90510030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8BD79DE-B3FB-A445-B9E9-FBA23385EC86}" type="slidenum">
              <a:rPr lang="en-US" altLang="en-US" sz="1200">
                <a:latin typeface="Times" pitchFamily="2" charset="0"/>
              </a:rPr>
              <a:pPr/>
              <a:t>18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77827" name="Rectangle 2">
            <a:extLst>
              <a:ext uri="{FF2B5EF4-FFF2-40B4-BE49-F238E27FC236}">
                <a16:creationId xmlns:a16="http://schemas.microsoft.com/office/drawing/2014/main" id="{DDF1A1AA-A077-AE42-93C2-1DCFC197806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>
            <a:extLst>
              <a:ext uri="{FF2B5EF4-FFF2-40B4-BE49-F238E27FC236}">
                <a16:creationId xmlns:a16="http://schemas.microsoft.com/office/drawing/2014/main" id="{D320464F-36D8-8A41-8618-F69525CAF5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24379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>
            <a:extLst>
              <a:ext uri="{FF2B5EF4-FFF2-40B4-BE49-F238E27FC236}">
                <a16:creationId xmlns:a16="http://schemas.microsoft.com/office/drawing/2014/main" id="{611A8190-A2D9-A94B-B782-28BD43A215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9C2E4AB-0BD9-CC46-AA3B-0685CE90637D}" type="slidenum">
              <a:rPr lang="en-US" altLang="en-US" sz="1200">
                <a:latin typeface="Times" pitchFamily="2" charset="0"/>
              </a:rPr>
              <a:pPr/>
              <a:t>19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78851" name="Rectangle 2">
            <a:extLst>
              <a:ext uri="{FF2B5EF4-FFF2-40B4-BE49-F238E27FC236}">
                <a16:creationId xmlns:a16="http://schemas.microsoft.com/office/drawing/2014/main" id="{312BFAAD-DD23-054C-A02E-20E9A667460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>
            <a:extLst>
              <a:ext uri="{FF2B5EF4-FFF2-40B4-BE49-F238E27FC236}">
                <a16:creationId xmlns:a16="http://schemas.microsoft.com/office/drawing/2014/main" id="{C47E1BEA-1CC0-6B43-A037-2D5733569F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9932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>
            <a:extLst>
              <a:ext uri="{FF2B5EF4-FFF2-40B4-BE49-F238E27FC236}">
                <a16:creationId xmlns:a16="http://schemas.microsoft.com/office/drawing/2014/main" id="{468F5716-DD97-1F4F-8DD7-4BF6B8031CF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FD8257F-CABC-464F-9A24-AD6640CCEFC9}" type="slidenum">
              <a:rPr lang="en-US" altLang="en-US" sz="1200">
                <a:latin typeface="Times" pitchFamily="2" charset="0"/>
              </a:rPr>
              <a:pPr/>
              <a:t>2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61443" name="Rectangle 2">
            <a:extLst>
              <a:ext uri="{FF2B5EF4-FFF2-40B4-BE49-F238E27FC236}">
                <a16:creationId xmlns:a16="http://schemas.microsoft.com/office/drawing/2014/main" id="{EB9DCEA1-BB3B-7E4C-9532-0ABF3C9AD56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>
            <a:extLst>
              <a:ext uri="{FF2B5EF4-FFF2-40B4-BE49-F238E27FC236}">
                <a16:creationId xmlns:a16="http://schemas.microsoft.com/office/drawing/2014/main" id="{B60D5427-4D55-3543-85EF-4A2741094A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342985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>
            <a:extLst>
              <a:ext uri="{FF2B5EF4-FFF2-40B4-BE49-F238E27FC236}">
                <a16:creationId xmlns:a16="http://schemas.microsoft.com/office/drawing/2014/main" id="{27134F7E-7840-CD42-9951-BD36D9EC8F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E977AF2-90B3-5842-BBAE-A0986E4C3FB8}" type="slidenum">
              <a:rPr lang="en-US" altLang="en-US" sz="1200">
                <a:latin typeface="Times" pitchFamily="2" charset="0"/>
              </a:rPr>
              <a:pPr/>
              <a:t>20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79875" name="Rectangle 2">
            <a:extLst>
              <a:ext uri="{FF2B5EF4-FFF2-40B4-BE49-F238E27FC236}">
                <a16:creationId xmlns:a16="http://schemas.microsoft.com/office/drawing/2014/main" id="{B74355A7-95B1-5E4A-B90E-DD94792FCA6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>
            <a:extLst>
              <a:ext uri="{FF2B5EF4-FFF2-40B4-BE49-F238E27FC236}">
                <a16:creationId xmlns:a16="http://schemas.microsoft.com/office/drawing/2014/main" id="{7216B00B-7A00-C940-8032-859A782E83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171644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>
            <a:extLst>
              <a:ext uri="{FF2B5EF4-FFF2-40B4-BE49-F238E27FC236}">
                <a16:creationId xmlns:a16="http://schemas.microsoft.com/office/drawing/2014/main" id="{09099BC3-4D60-A249-9589-A091EF75D9A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5370C73-3C75-E040-B047-CF528132D551}" type="slidenum">
              <a:rPr lang="en-US" altLang="en-US" sz="1200">
                <a:latin typeface="Times" pitchFamily="2" charset="0"/>
              </a:rPr>
              <a:pPr/>
              <a:t>21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80899" name="Rectangle 2">
            <a:extLst>
              <a:ext uri="{FF2B5EF4-FFF2-40B4-BE49-F238E27FC236}">
                <a16:creationId xmlns:a16="http://schemas.microsoft.com/office/drawing/2014/main" id="{13DA0C82-5305-3449-AA56-44B0DCEBCD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>
            <a:extLst>
              <a:ext uri="{FF2B5EF4-FFF2-40B4-BE49-F238E27FC236}">
                <a16:creationId xmlns:a16="http://schemas.microsoft.com/office/drawing/2014/main" id="{59F07733-9E31-BA4F-AAEC-8A4570B1F6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686536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>
            <a:extLst>
              <a:ext uri="{FF2B5EF4-FFF2-40B4-BE49-F238E27FC236}">
                <a16:creationId xmlns:a16="http://schemas.microsoft.com/office/drawing/2014/main" id="{87A4D061-92D4-8942-94FB-1B2B94F9C6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B1ADC73-CD73-3048-91BE-1ECDE7CDED36}" type="slidenum">
              <a:rPr lang="en-US" altLang="en-US" sz="1200">
                <a:latin typeface="Times" pitchFamily="2" charset="0"/>
              </a:rPr>
              <a:pPr/>
              <a:t>22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81923" name="Rectangle 2">
            <a:extLst>
              <a:ext uri="{FF2B5EF4-FFF2-40B4-BE49-F238E27FC236}">
                <a16:creationId xmlns:a16="http://schemas.microsoft.com/office/drawing/2014/main" id="{2B51A9C4-4D8D-904C-8086-1C5BA2D900C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>
            <a:extLst>
              <a:ext uri="{FF2B5EF4-FFF2-40B4-BE49-F238E27FC236}">
                <a16:creationId xmlns:a16="http://schemas.microsoft.com/office/drawing/2014/main" id="{A1CB05BD-4FEF-A440-8E77-72E9E7FC3A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696375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>
            <a:extLst>
              <a:ext uri="{FF2B5EF4-FFF2-40B4-BE49-F238E27FC236}">
                <a16:creationId xmlns:a16="http://schemas.microsoft.com/office/drawing/2014/main" id="{AC11D99D-B970-FF43-835E-A80B6032D6B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9711406-4167-F04C-8CF0-CA95C5356E93}" type="slidenum">
              <a:rPr lang="en-US" altLang="en-US" sz="1200">
                <a:latin typeface="Times" pitchFamily="2" charset="0"/>
              </a:rPr>
              <a:pPr/>
              <a:t>23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82947" name="Rectangle 2">
            <a:extLst>
              <a:ext uri="{FF2B5EF4-FFF2-40B4-BE49-F238E27FC236}">
                <a16:creationId xmlns:a16="http://schemas.microsoft.com/office/drawing/2014/main" id="{FD603248-F198-6249-A658-AB74DB9FE0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>
            <a:extLst>
              <a:ext uri="{FF2B5EF4-FFF2-40B4-BE49-F238E27FC236}">
                <a16:creationId xmlns:a16="http://schemas.microsoft.com/office/drawing/2014/main" id="{290806D0-C643-F042-9246-828908D339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337789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>
            <a:extLst>
              <a:ext uri="{FF2B5EF4-FFF2-40B4-BE49-F238E27FC236}">
                <a16:creationId xmlns:a16="http://schemas.microsoft.com/office/drawing/2014/main" id="{0569C206-5D83-A94C-A0B2-A8DCFA8B43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59D4B34-FEDB-D54D-AF27-C98E6D1B1A10}" type="slidenum">
              <a:rPr lang="en-US" altLang="en-US" sz="1200">
                <a:latin typeface="Times" pitchFamily="2" charset="0"/>
              </a:rPr>
              <a:pPr/>
              <a:t>24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83971" name="Rectangle 2">
            <a:extLst>
              <a:ext uri="{FF2B5EF4-FFF2-40B4-BE49-F238E27FC236}">
                <a16:creationId xmlns:a16="http://schemas.microsoft.com/office/drawing/2014/main" id="{FD63F79C-712A-D740-945F-673B049C8A1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>
            <a:extLst>
              <a:ext uri="{FF2B5EF4-FFF2-40B4-BE49-F238E27FC236}">
                <a16:creationId xmlns:a16="http://schemas.microsoft.com/office/drawing/2014/main" id="{18A310B6-0B7C-D847-AD80-20E977AAD9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79338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>
            <a:extLst>
              <a:ext uri="{FF2B5EF4-FFF2-40B4-BE49-F238E27FC236}">
                <a16:creationId xmlns:a16="http://schemas.microsoft.com/office/drawing/2014/main" id="{98F918BB-1366-5B4E-95C0-3BB5E6357AE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03FE401-58B7-A041-877F-AACD80DACCFE}" type="slidenum">
              <a:rPr lang="en-US" altLang="en-US" sz="1200">
                <a:latin typeface="Times" pitchFamily="2" charset="0"/>
              </a:rPr>
              <a:pPr/>
              <a:t>25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84995" name="Rectangle 2">
            <a:extLst>
              <a:ext uri="{FF2B5EF4-FFF2-40B4-BE49-F238E27FC236}">
                <a16:creationId xmlns:a16="http://schemas.microsoft.com/office/drawing/2014/main" id="{2B22AB43-150D-A74A-89B5-DF853012D45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>
            <a:extLst>
              <a:ext uri="{FF2B5EF4-FFF2-40B4-BE49-F238E27FC236}">
                <a16:creationId xmlns:a16="http://schemas.microsoft.com/office/drawing/2014/main" id="{7C8E985F-889E-A049-86FF-D5968AEA1F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32670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>
            <a:extLst>
              <a:ext uri="{FF2B5EF4-FFF2-40B4-BE49-F238E27FC236}">
                <a16:creationId xmlns:a16="http://schemas.microsoft.com/office/drawing/2014/main" id="{363025BC-7A55-DE46-8985-DEAAFEA1E22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A2071CB-1EC8-004A-9876-61761FA136CF}" type="slidenum">
              <a:rPr lang="en-US" altLang="en-US" sz="1200">
                <a:latin typeface="Times" pitchFamily="2" charset="0"/>
              </a:rPr>
              <a:pPr/>
              <a:t>26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86019" name="Rectangle 2">
            <a:extLst>
              <a:ext uri="{FF2B5EF4-FFF2-40B4-BE49-F238E27FC236}">
                <a16:creationId xmlns:a16="http://schemas.microsoft.com/office/drawing/2014/main" id="{A8C6C163-BB70-B042-990A-28CB45CAFD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>
            <a:extLst>
              <a:ext uri="{FF2B5EF4-FFF2-40B4-BE49-F238E27FC236}">
                <a16:creationId xmlns:a16="http://schemas.microsoft.com/office/drawing/2014/main" id="{C0CCF0F8-7B1C-074E-8399-A86A5A534C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810650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:a16="http://schemas.microsoft.com/office/drawing/2014/main" id="{4A452FF5-567C-9347-9C27-64DEAF7AAF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483B39F-2172-864E-B13D-73F65922333A}" type="slidenum">
              <a:rPr lang="en-US" altLang="en-US" sz="1200">
                <a:latin typeface="Times" pitchFamily="2" charset="0"/>
              </a:rPr>
              <a:pPr/>
              <a:t>27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87043" name="Rectangle 2">
            <a:extLst>
              <a:ext uri="{FF2B5EF4-FFF2-40B4-BE49-F238E27FC236}">
                <a16:creationId xmlns:a16="http://schemas.microsoft.com/office/drawing/2014/main" id="{9A555A10-6A74-3A4D-9C6B-AD6A72690E0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>
            <a:extLst>
              <a:ext uri="{FF2B5EF4-FFF2-40B4-BE49-F238E27FC236}">
                <a16:creationId xmlns:a16="http://schemas.microsoft.com/office/drawing/2014/main" id="{09B210D1-5FBE-2849-830B-7A305960FA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443950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C6B4D802-1601-3047-ADEB-64AF6AC867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2158B3F-9C0F-6049-B06A-976DC4CFD133}" type="slidenum">
              <a:rPr lang="en-US" altLang="en-US" sz="1200">
                <a:latin typeface="Times" pitchFamily="2" charset="0"/>
              </a:rPr>
              <a:pPr/>
              <a:t>28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8DED9F8F-E336-7747-BAE5-3BD95B3AF1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AC12A15D-9FCE-0D4A-8946-6B5347016C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730232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9FFE23F3-AB94-1649-8DDF-D84895577CD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37B2002-B37E-1642-98B5-C2F1EDE690BF}" type="slidenum">
              <a:rPr lang="en-US" altLang="en-US" sz="1200">
                <a:latin typeface="Times" pitchFamily="2" charset="0"/>
              </a:rPr>
              <a:pPr/>
              <a:t>29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76966A10-0F67-3D4D-96C7-1E51E534865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id="{7A47BC63-AC0E-1146-8042-53CC772472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04332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>
            <a:extLst>
              <a:ext uri="{FF2B5EF4-FFF2-40B4-BE49-F238E27FC236}">
                <a16:creationId xmlns:a16="http://schemas.microsoft.com/office/drawing/2014/main" id="{0DCBA42C-3779-4C43-A211-D02513D517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255AE51-6760-2743-AFC8-A68A334597FB}" type="slidenum">
              <a:rPr lang="en-US" altLang="en-US" sz="1200">
                <a:latin typeface="Times" pitchFamily="2" charset="0"/>
              </a:rPr>
              <a:pPr/>
              <a:t>3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62467" name="Rectangle 2">
            <a:extLst>
              <a:ext uri="{FF2B5EF4-FFF2-40B4-BE49-F238E27FC236}">
                <a16:creationId xmlns:a16="http://schemas.microsoft.com/office/drawing/2014/main" id="{B0074FAA-BF41-1745-BDD7-ACB555FD4D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>
            <a:extLst>
              <a:ext uri="{FF2B5EF4-FFF2-40B4-BE49-F238E27FC236}">
                <a16:creationId xmlns:a16="http://schemas.microsoft.com/office/drawing/2014/main" id="{3DE035A9-069D-6E45-A7CE-AC76AB36FC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9234380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>
            <a:extLst>
              <a:ext uri="{FF2B5EF4-FFF2-40B4-BE49-F238E27FC236}">
                <a16:creationId xmlns:a16="http://schemas.microsoft.com/office/drawing/2014/main" id="{9BE62413-844A-234C-B3EF-9CDA8CA38CA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6A8B669-B2B4-1F4A-88FD-F1BBD50ED6D6}" type="slidenum">
              <a:rPr lang="en-US" altLang="en-US" sz="1200">
                <a:latin typeface="Times" pitchFamily="2" charset="0"/>
              </a:rPr>
              <a:pPr/>
              <a:t>30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90115" name="Rectangle 2">
            <a:extLst>
              <a:ext uri="{FF2B5EF4-FFF2-40B4-BE49-F238E27FC236}">
                <a16:creationId xmlns:a16="http://schemas.microsoft.com/office/drawing/2014/main" id="{36D8C532-B1D5-DE4B-B990-ECAFB75233E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>
            <a:extLst>
              <a:ext uri="{FF2B5EF4-FFF2-40B4-BE49-F238E27FC236}">
                <a16:creationId xmlns:a16="http://schemas.microsoft.com/office/drawing/2014/main" id="{2BE891BE-89A2-0742-8B32-71BC6D4254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979368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>
            <a:extLst>
              <a:ext uri="{FF2B5EF4-FFF2-40B4-BE49-F238E27FC236}">
                <a16:creationId xmlns:a16="http://schemas.microsoft.com/office/drawing/2014/main" id="{58D2B5C5-6745-A146-B822-0A03D621B2F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43EF512-A8A8-E54E-8DFF-8298FD0C4985}" type="slidenum">
              <a:rPr lang="en-US" altLang="en-US" sz="1200">
                <a:latin typeface="Times" pitchFamily="2" charset="0"/>
              </a:rPr>
              <a:pPr/>
              <a:t>31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91139" name="Rectangle 2">
            <a:extLst>
              <a:ext uri="{FF2B5EF4-FFF2-40B4-BE49-F238E27FC236}">
                <a16:creationId xmlns:a16="http://schemas.microsoft.com/office/drawing/2014/main" id="{5C86732C-D38C-B94E-98D3-4AF00A9AF53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>
            <a:extLst>
              <a:ext uri="{FF2B5EF4-FFF2-40B4-BE49-F238E27FC236}">
                <a16:creationId xmlns:a16="http://schemas.microsoft.com/office/drawing/2014/main" id="{97642A94-6EB4-D747-BD5D-2F24535A21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538533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Slide Image Placeholder 1">
            <a:extLst>
              <a:ext uri="{FF2B5EF4-FFF2-40B4-BE49-F238E27FC236}">
                <a16:creationId xmlns:a16="http://schemas.microsoft.com/office/drawing/2014/main" id="{7830247A-3D4D-2A43-8003-C1402F731AB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63" name="Notes Placeholder 2">
            <a:extLst>
              <a:ext uri="{FF2B5EF4-FFF2-40B4-BE49-F238E27FC236}">
                <a16:creationId xmlns:a16="http://schemas.microsoft.com/office/drawing/2014/main" id="{9B319F4D-4DF6-254F-AF0D-F181B5547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92164" name="Slide Number Placeholder 3">
            <a:extLst>
              <a:ext uri="{FF2B5EF4-FFF2-40B4-BE49-F238E27FC236}">
                <a16:creationId xmlns:a16="http://schemas.microsoft.com/office/drawing/2014/main" id="{596AB7C0-A0E2-9145-A893-6081D25EFF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015FC93-6BD8-FE44-9983-FA06E1D67200}" type="slidenum">
              <a:rPr lang="en-US" altLang="en-US" sz="1200">
                <a:latin typeface="Times" pitchFamily="2" charset="0"/>
              </a:rPr>
              <a:pPr/>
              <a:t>32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4729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Slide Image Placeholder 1">
            <a:extLst>
              <a:ext uri="{FF2B5EF4-FFF2-40B4-BE49-F238E27FC236}">
                <a16:creationId xmlns:a16="http://schemas.microsoft.com/office/drawing/2014/main" id="{9FA0DFBF-03AB-BB4D-BEFA-1580C34675A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3187" name="Notes Placeholder 2">
            <a:extLst>
              <a:ext uri="{FF2B5EF4-FFF2-40B4-BE49-F238E27FC236}">
                <a16:creationId xmlns:a16="http://schemas.microsoft.com/office/drawing/2014/main" id="{0D7E6BF2-CE59-9340-89C7-F64668A7D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93188" name="Slide Number Placeholder 3">
            <a:extLst>
              <a:ext uri="{FF2B5EF4-FFF2-40B4-BE49-F238E27FC236}">
                <a16:creationId xmlns:a16="http://schemas.microsoft.com/office/drawing/2014/main" id="{9F954DC2-1E7C-7643-9550-ECB9FC35BE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1E33AB0-BEC6-7E47-A8D8-B8EFAB1E0437}" type="slidenum">
              <a:rPr lang="en-US" altLang="en-US" sz="1200">
                <a:latin typeface="Times" pitchFamily="2" charset="0"/>
              </a:rPr>
              <a:pPr/>
              <a:t>33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4096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>
            <a:extLst>
              <a:ext uri="{FF2B5EF4-FFF2-40B4-BE49-F238E27FC236}">
                <a16:creationId xmlns:a16="http://schemas.microsoft.com/office/drawing/2014/main" id="{BFAD41E0-AED2-1144-A863-C78DBC71583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6C2A44A-956B-DC4A-81EC-7D31438BFFA0}" type="slidenum">
              <a:rPr lang="en-US" altLang="en-US" sz="1200">
                <a:latin typeface="Times" pitchFamily="2" charset="0"/>
              </a:rPr>
              <a:pPr/>
              <a:t>34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94211" name="Rectangle 2">
            <a:extLst>
              <a:ext uri="{FF2B5EF4-FFF2-40B4-BE49-F238E27FC236}">
                <a16:creationId xmlns:a16="http://schemas.microsoft.com/office/drawing/2014/main" id="{75EF0BC2-96AF-F244-A5EE-152C1AF08A7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>
            <a:extLst>
              <a:ext uri="{FF2B5EF4-FFF2-40B4-BE49-F238E27FC236}">
                <a16:creationId xmlns:a16="http://schemas.microsoft.com/office/drawing/2014/main" id="{7BA810FB-EECB-B846-A3C5-9526A7A91E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7137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>
            <a:extLst>
              <a:ext uri="{FF2B5EF4-FFF2-40B4-BE49-F238E27FC236}">
                <a16:creationId xmlns:a16="http://schemas.microsoft.com/office/drawing/2014/main" id="{D8D25908-3555-9545-BD67-87ECF02026E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1E3310C-8492-8545-9EAC-9681D9AC7CA9}" type="slidenum">
              <a:rPr lang="en-US" altLang="en-US" sz="1200">
                <a:latin typeface="Times" pitchFamily="2" charset="0"/>
              </a:rPr>
              <a:pPr/>
              <a:t>35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95235" name="Rectangle 2">
            <a:extLst>
              <a:ext uri="{FF2B5EF4-FFF2-40B4-BE49-F238E27FC236}">
                <a16:creationId xmlns:a16="http://schemas.microsoft.com/office/drawing/2014/main" id="{BC368E19-390C-264A-8768-C459C212F3D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>
            <a:extLst>
              <a:ext uri="{FF2B5EF4-FFF2-40B4-BE49-F238E27FC236}">
                <a16:creationId xmlns:a16="http://schemas.microsoft.com/office/drawing/2014/main" id="{B8573184-8259-A144-9397-FB9BF66CF8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3988803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>
            <a:extLst>
              <a:ext uri="{FF2B5EF4-FFF2-40B4-BE49-F238E27FC236}">
                <a16:creationId xmlns:a16="http://schemas.microsoft.com/office/drawing/2014/main" id="{17D352A9-A7BC-644A-BEB9-2E6A58131E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2F91073-6B75-F44C-B0BA-A3CF0B16E939}" type="slidenum">
              <a:rPr lang="en-US" altLang="en-US" sz="1200">
                <a:latin typeface="Times" pitchFamily="2" charset="0"/>
              </a:rPr>
              <a:pPr/>
              <a:t>36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96259" name="Rectangle 2">
            <a:extLst>
              <a:ext uri="{FF2B5EF4-FFF2-40B4-BE49-F238E27FC236}">
                <a16:creationId xmlns:a16="http://schemas.microsoft.com/office/drawing/2014/main" id="{B5A0E904-4F74-564C-8870-B190ECE687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>
            <a:extLst>
              <a:ext uri="{FF2B5EF4-FFF2-40B4-BE49-F238E27FC236}">
                <a16:creationId xmlns:a16="http://schemas.microsoft.com/office/drawing/2014/main" id="{E7A3C2A0-7FDB-E545-BE58-2632B62B1A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497624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>
            <a:extLst>
              <a:ext uri="{FF2B5EF4-FFF2-40B4-BE49-F238E27FC236}">
                <a16:creationId xmlns:a16="http://schemas.microsoft.com/office/drawing/2014/main" id="{1DFD72B9-8446-D140-9824-0B847D63410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3D6E670-B56F-124C-87CA-22AF01A944F0}" type="slidenum">
              <a:rPr lang="en-US" altLang="en-US" sz="1200">
                <a:latin typeface="Times" pitchFamily="2" charset="0"/>
              </a:rPr>
              <a:pPr/>
              <a:t>37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97283" name="Rectangle 2">
            <a:extLst>
              <a:ext uri="{FF2B5EF4-FFF2-40B4-BE49-F238E27FC236}">
                <a16:creationId xmlns:a16="http://schemas.microsoft.com/office/drawing/2014/main" id="{7E4FD72F-902A-F54D-84CC-4CC025C7FF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>
            <a:extLst>
              <a:ext uri="{FF2B5EF4-FFF2-40B4-BE49-F238E27FC236}">
                <a16:creationId xmlns:a16="http://schemas.microsoft.com/office/drawing/2014/main" id="{BDF984A2-BF9A-7F43-ACB7-84C038B63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82597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>
            <a:extLst>
              <a:ext uri="{FF2B5EF4-FFF2-40B4-BE49-F238E27FC236}">
                <a16:creationId xmlns:a16="http://schemas.microsoft.com/office/drawing/2014/main" id="{DD0CE4B6-CA60-CE4F-A170-9BF6AAF1799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822CD40-95C9-F54D-BE85-EADCDD269BB0}" type="slidenum">
              <a:rPr lang="en-US" altLang="en-US" sz="1200">
                <a:latin typeface="Times" pitchFamily="2" charset="0"/>
              </a:rPr>
              <a:pPr/>
              <a:t>38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98307" name="Rectangle 2">
            <a:extLst>
              <a:ext uri="{FF2B5EF4-FFF2-40B4-BE49-F238E27FC236}">
                <a16:creationId xmlns:a16="http://schemas.microsoft.com/office/drawing/2014/main" id="{542B538C-6B0C-244A-8C1D-5A589EFAAB9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>
            <a:extLst>
              <a:ext uri="{FF2B5EF4-FFF2-40B4-BE49-F238E27FC236}">
                <a16:creationId xmlns:a16="http://schemas.microsoft.com/office/drawing/2014/main" id="{516E212E-99A5-B040-B518-5D77413A6B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875056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>
            <a:extLst>
              <a:ext uri="{FF2B5EF4-FFF2-40B4-BE49-F238E27FC236}">
                <a16:creationId xmlns:a16="http://schemas.microsoft.com/office/drawing/2014/main" id="{3F87B809-E2D9-2F4B-BF3D-6ACF6B385A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F122667-3E19-FF46-997C-28084BDD1DF8}" type="slidenum">
              <a:rPr lang="en-US" altLang="en-US" sz="1200">
                <a:latin typeface="Times" pitchFamily="2" charset="0"/>
              </a:rPr>
              <a:pPr/>
              <a:t>39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99331" name="Rectangle 2">
            <a:extLst>
              <a:ext uri="{FF2B5EF4-FFF2-40B4-BE49-F238E27FC236}">
                <a16:creationId xmlns:a16="http://schemas.microsoft.com/office/drawing/2014/main" id="{664CB029-E71F-D446-9E61-AD6C394A15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>
            <a:extLst>
              <a:ext uri="{FF2B5EF4-FFF2-40B4-BE49-F238E27FC236}">
                <a16:creationId xmlns:a16="http://schemas.microsoft.com/office/drawing/2014/main" id="{563632A0-0946-594F-BD2D-0BBB20CC1C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73231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>
            <a:extLst>
              <a:ext uri="{FF2B5EF4-FFF2-40B4-BE49-F238E27FC236}">
                <a16:creationId xmlns:a16="http://schemas.microsoft.com/office/drawing/2014/main" id="{EEEB4239-7BD3-7B44-A063-91893ABA854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4B33FF6-B88C-EE49-882C-D632BB8D075E}" type="slidenum">
              <a:rPr lang="en-US" altLang="en-US" sz="1200">
                <a:latin typeface="Times" pitchFamily="2" charset="0"/>
              </a:rPr>
              <a:pPr/>
              <a:t>4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id="{AAC7D1E0-4A24-2E40-B255-E4A502B4863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>
            <a:extLst>
              <a:ext uri="{FF2B5EF4-FFF2-40B4-BE49-F238E27FC236}">
                <a16:creationId xmlns:a16="http://schemas.microsoft.com/office/drawing/2014/main" id="{D6F92AC8-4117-F747-8D59-A86F03AF1A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318276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>
            <a:extLst>
              <a:ext uri="{FF2B5EF4-FFF2-40B4-BE49-F238E27FC236}">
                <a16:creationId xmlns:a16="http://schemas.microsoft.com/office/drawing/2014/main" id="{C98FB2CE-F1BE-6749-AD22-F712814637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A8C309A-350B-7146-926D-679EC7E96069}" type="slidenum">
              <a:rPr lang="en-US" altLang="en-US" sz="1200">
                <a:latin typeface="Times" pitchFamily="2" charset="0"/>
              </a:rPr>
              <a:pPr/>
              <a:t>40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0355" name="Rectangle 2">
            <a:extLst>
              <a:ext uri="{FF2B5EF4-FFF2-40B4-BE49-F238E27FC236}">
                <a16:creationId xmlns:a16="http://schemas.microsoft.com/office/drawing/2014/main" id="{E63BBE05-0549-354D-863C-3B5521EB48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>
            <a:extLst>
              <a:ext uri="{FF2B5EF4-FFF2-40B4-BE49-F238E27FC236}">
                <a16:creationId xmlns:a16="http://schemas.microsoft.com/office/drawing/2014/main" id="{46D7F36C-28C5-BA4F-9586-3A81168FB7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8511438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>
            <a:extLst>
              <a:ext uri="{FF2B5EF4-FFF2-40B4-BE49-F238E27FC236}">
                <a16:creationId xmlns:a16="http://schemas.microsoft.com/office/drawing/2014/main" id="{D465742D-117B-FC48-B9ED-79B38C00DEA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8EDB1F7-C902-9E45-B7B9-531FD3B5A429}" type="slidenum">
              <a:rPr lang="en-US" altLang="en-US" sz="1200">
                <a:latin typeface="Times" pitchFamily="2" charset="0"/>
              </a:rPr>
              <a:pPr/>
              <a:t>41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1379" name="Rectangle 2">
            <a:extLst>
              <a:ext uri="{FF2B5EF4-FFF2-40B4-BE49-F238E27FC236}">
                <a16:creationId xmlns:a16="http://schemas.microsoft.com/office/drawing/2014/main" id="{C8A256EC-071A-EF40-A8E0-2F5783200F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>
            <a:extLst>
              <a:ext uri="{FF2B5EF4-FFF2-40B4-BE49-F238E27FC236}">
                <a16:creationId xmlns:a16="http://schemas.microsoft.com/office/drawing/2014/main" id="{D7FE6519-7A62-7547-93F9-C1E0CFFE30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0765478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>
            <a:extLst>
              <a:ext uri="{FF2B5EF4-FFF2-40B4-BE49-F238E27FC236}">
                <a16:creationId xmlns:a16="http://schemas.microsoft.com/office/drawing/2014/main" id="{396CF766-C65A-0D47-8728-E880BE954C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82A14BA-A472-6B4A-AEFA-9F2989D6C7F6}" type="slidenum">
              <a:rPr lang="en-US" altLang="en-US" sz="1200">
                <a:latin typeface="Times" pitchFamily="2" charset="0"/>
              </a:rPr>
              <a:pPr/>
              <a:t>42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2403" name="Rectangle 2">
            <a:extLst>
              <a:ext uri="{FF2B5EF4-FFF2-40B4-BE49-F238E27FC236}">
                <a16:creationId xmlns:a16="http://schemas.microsoft.com/office/drawing/2014/main" id="{EC0AF1B0-BDEF-CF48-BFE3-9718FE421F7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>
            <a:extLst>
              <a:ext uri="{FF2B5EF4-FFF2-40B4-BE49-F238E27FC236}">
                <a16:creationId xmlns:a16="http://schemas.microsoft.com/office/drawing/2014/main" id="{16AF4C20-7917-5E44-A6E3-5889C623A7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802829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>
            <a:extLst>
              <a:ext uri="{FF2B5EF4-FFF2-40B4-BE49-F238E27FC236}">
                <a16:creationId xmlns:a16="http://schemas.microsoft.com/office/drawing/2014/main" id="{4EB40FB9-C422-9549-AE09-CB285E6CEC3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7084685-733D-FA44-95A6-73F8D4B71753}" type="slidenum">
              <a:rPr lang="en-US" altLang="en-US" sz="1200">
                <a:latin typeface="Times" pitchFamily="2" charset="0"/>
              </a:rPr>
              <a:pPr/>
              <a:t>43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3427" name="Rectangle 2">
            <a:extLst>
              <a:ext uri="{FF2B5EF4-FFF2-40B4-BE49-F238E27FC236}">
                <a16:creationId xmlns:a16="http://schemas.microsoft.com/office/drawing/2014/main" id="{A10D3260-0D79-8F4B-8D04-FEAFE5A7E3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>
            <a:extLst>
              <a:ext uri="{FF2B5EF4-FFF2-40B4-BE49-F238E27FC236}">
                <a16:creationId xmlns:a16="http://schemas.microsoft.com/office/drawing/2014/main" id="{499C43AD-ECEC-F244-B2F5-54BF00ABD7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343690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>
            <a:extLst>
              <a:ext uri="{FF2B5EF4-FFF2-40B4-BE49-F238E27FC236}">
                <a16:creationId xmlns:a16="http://schemas.microsoft.com/office/drawing/2014/main" id="{78E531E4-AAEA-764E-9C49-F584A42FEFD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3662458-0E20-E543-BD7B-1A00F6BB6E36}" type="slidenum">
              <a:rPr lang="en-US" altLang="en-US" sz="1200">
                <a:latin typeface="Times" pitchFamily="2" charset="0"/>
              </a:rPr>
              <a:pPr/>
              <a:t>44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4451" name="Rectangle 2">
            <a:extLst>
              <a:ext uri="{FF2B5EF4-FFF2-40B4-BE49-F238E27FC236}">
                <a16:creationId xmlns:a16="http://schemas.microsoft.com/office/drawing/2014/main" id="{6FA9B632-924F-A34D-A44E-A0CC9989EA9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>
            <a:extLst>
              <a:ext uri="{FF2B5EF4-FFF2-40B4-BE49-F238E27FC236}">
                <a16:creationId xmlns:a16="http://schemas.microsoft.com/office/drawing/2014/main" id="{F2C719AE-1A79-4A40-8447-CC59A1C8B2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2262398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>
            <a:extLst>
              <a:ext uri="{FF2B5EF4-FFF2-40B4-BE49-F238E27FC236}">
                <a16:creationId xmlns:a16="http://schemas.microsoft.com/office/drawing/2014/main" id="{4172FB5B-882A-D74D-8824-276FA20D5F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6711085-FF55-844F-8120-B374AE91EBED}" type="slidenum">
              <a:rPr lang="en-US" altLang="en-US" sz="1200">
                <a:latin typeface="Times" pitchFamily="2" charset="0"/>
              </a:rPr>
              <a:pPr/>
              <a:t>45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5475" name="Rectangle 2">
            <a:extLst>
              <a:ext uri="{FF2B5EF4-FFF2-40B4-BE49-F238E27FC236}">
                <a16:creationId xmlns:a16="http://schemas.microsoft.com/office/drawing/2014/main" id="{67AFD04D-C34F-B84A-856E-ED8CE876F9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>
            <a:extLst>
              <a:ext uri="{FF2B5EF4-FFF2-40B4-BE49-F238E27FC236}">
                <a16:creationId xmlns:a16="http://schemas.microsoft.com/office/drawing/2014/main" id="{FE8278A2-A23C-A24F-9F1A-ECA921B7D4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5440372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>
            <a:extLst>
              <a:ext uri="{FF2B5EF4-FFF2-40B4-BE49-F238E27FC236}">
                <a16:creationId xmlns:a16="http://schemas.microsoft.com/office/drawing/2014/main" id="{5B09C8AD-5456-B244-8163-DDD1A8B2D17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B4294C9-4003-D64E-B7AB-15F7703C0111}" type="slidenum">
              <a:rPr lang="en-US" altLang="en-US" sz="1200">
                <a:latin typeface="Times" pitchFamily="2" charset="0"/>
              </a:rPr>
              <a:pPr/>
              <a:t>46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6499" name="Rectangle 2">
            <a:extLst>
              <a:ext uri="{FF2B5EF4-FFF2-40B4-BE49-F238E27FC236}">
                <a16:creationId xmlns:a16="http://schemas.microsoft.com/office/drawing/2014/main" id="{0CD48140-1762-B144-8CA6-5A557FFE2A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>
            <a:extLst>
              <a:ext uri="{FF2B5EF4-FFF2-40B4-BE49-F238E27FC236}">
                <a16:creationId xmlns:a16="http://schemas.microsoft.com/office/drawing/2014/main" id="{87913416-D74F-C649-AB8C-1F3FA4BB2F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430607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>
            <a:extLst>
              <a:ext uri="{FF2B5EF4-FFF2-40B4-BE49-F238E27FC236}">
                <a16:creationId xmlns:a16="http://schemas.microsoft.com/office/drawing/2014/main" id="{7513E825-CD22-9C46-8E83-20E15D30E4A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E62B620-8623-C944-B9F5-F996F0AD4290}" type="slidenum">
              <a:rPr lang="en-US" altLang="en-US" sz="1200">
                <a:latin typeface="Times" pitchFamily="2" charset="0"/>
              </a:rPr>
              <a:pPr/>
              <a:t>47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7523" name="Rectangle 2">
            <a:extLst>
              <a:ext uri="{FF2B5EF4-FFF2-40B4-BE49-F238E27FC236}">
                <a16:creationId xmlns:a16="http://schemas.microsoft.com/office/drawing/2014/main" id="{726FFF7C-20BF-B746-8959-87D63AD457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>
            <a:extLst>
              <a:ext uri="{FF2B5EF4-FFF2-40B4-BE49-F238E27FC236}">
                <a16:creationId xmlns:a16="http://schemas.microsoft.com/office/drawing/2014/main" id="{2257C54F-30A0-5244-8B3A-4D8B2F3252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491985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>
            <a:extLst>
              <a:ext uri="{FF2B5EF4-FFF2-40B4-BE49-F238E27FC236}">
                <a16:creationId xmlns:a16="http://schemas.microsoft.com/office/drawing/2014/main" id="{AD830956-20B8-CB42-BBCD-01F1A44679A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1C71C4E-45D3-C746-9888-B1793BE82FE7}" type="slidenum">
              <a:rPr lang="en-US" altLang="en-US" sz="1200">
                <a:latin typeface="Times" pitchFamily="2" charset="0"/>
              </a:rPr>
              <a:pPr/>
              <a:t>48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8547" name="Rectangle 2">
            <a:extLst>
              <a:ext uri="{FF2B5EF4-FFF2-40B4-BE49-F238E27FC236}">
                <a16:creationId xmlns:a16="http://schemas.microsoft.com/office/drawing/2014/main" id="{DACB8CC7-7858-9F4A-B81D-0D11A6C08B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>
            <a:extLst>
              <a:ext uri="{FF2B5EF4-FFF2-40B4-BE49-F238E27FC236}">
                <a16:creationId xmlns:a16="http://schemas.microsoft.com/office/drawing/2014/main" id="{7D0043BF-723A-AF47-BD64-56CD0E943B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9284004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>
            <a:extLst>
              <a:ext uri="{FF2B5EF4-FFF2-40B4-BE49-F238E27FC236}">
                <a16:creationId xmlns:a16="http://schemas.microsoft.com/office/drawing/2014/main" id="{0486F603-F85E-1545-AE9B-639B47BD91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ABC2D0C-E957-3E4C-BDA9-9C4286462D7F}" type="slidenum">
              <a:rPr lang="en-US" altLang="en-US" sz="1200">
                <a:latin typeface="Times" pitchFamily="2" charset="0"/>
              </a:rPr>
              <a:pPr/>
              <a:t>49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109571" name="Rectangle 2">
            <a:extLst>
              <a:ext uri="{FF2B5EF4-FFF2-40B4-BE49-F238E27FC236}">
                <a16:creationId xmlns:a16="http://schemas.microsoft.com/office/drawing/2014/main" id="{ABA09FA0-F974-BE48-B676-1EC8EB62B3B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>
            <a:extLst>
              <a:ext uri="{FF2B5EF4-FFF2-40B4-BE49-F238E27FC236}">
                <a16:creationId xmlns:a16="http://schemas.microsoft.com/office/drawing/2014/main" id="{F7305343-609E-124C-8684-4C940CA8BF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93081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>
            <a:extLst>
              <a:ext uri="{FF2B5EF4-FFF2-40B4-BE49-F238E27FC236}">
                <a16:creationId xmlns:a16="http://schemas.microsoft.com/office/drawing/2014/main" id="{34867C14-1EC9-1641-9E39-A05201BF68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F1BDBB6-B652-FE46-8FA7-395421E4A0C0}" type="slidenum">
              <a:rPr lang="en-US" altLang="en-US" sz="1200">
                <a:latin typeface="Times" pitchFamily="2" charset="0"/>
              </a:rPr>
              <a:pPr/>
              <a:t>5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64515" name="Rectangle 2">
            <a:extLst>
              <a:ext uri="{FF2B5EF4-FFF2-40B4-BE49-F238E27FC236}">
                <a16:creationId xmlns:a16="http://schemas.microsoft.com/office/drawing/2014/main" id="{4BEA1B51-BE51-B144-AE1A-A763B4FF472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>
            <a:extLst>
              <a:ext uri="{FF2B5EF4-FFF2-40B4-BE49-F238E27FC236}">
                <a16:creationId xmlns:a16="http://schemas.microsoft.com/office/drawing/2014/main" id="{B34660F0-6058-5D4D-86E5-CB38BDC744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6806875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Slide Image Placeholder 1">
            <a:extLst>
              <a:ext uri="{FF2B5EF4-FFF2-40B4-BE49-F238E27FC236}">
                <a16:creationId xmlns:a16="http://schemas.microsoft.com/office/drawing/2014/main" id="{96BBF503-72DD-1448-B62E-03D17A5CC62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3667" name="Notes Placeholder 2">
            <a:extLst>
              <a:ext uri="{FF2B5EF4-FFF2-40B4-BE49-F238E27FC236}">
                <a16:creationId xmlns:a16="http://schemas.microsoft.com/office/drawing/2014/main" id="{A92CE4F0-D472-074A-8E84-F357E2320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3668" name="Slide Number Placeholder 3">
            <a:extLst>
              <a:ext uri="{FF2B5EF4-FFF2-40B4-BE49-F238E27FC236}">
                <a16:creationId xmlns:a16="http://schemas.microsoft.com/office/drawing/2014/main" id="{ED4BCC06-0AA8-0543-A158-C8EB072A69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B17D61B-FACD-2D4D-9CC8-5D6B8EA7AF77}" type="slidenum">
              <a:rPr lang="en-US" altLang="en-US" sz="1200">
                <a:latin typeface="Times" pitchFamily="2" charset="0"/>
              </a:rPr>
              <a:pPr/>
              <a:t>50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85055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>
            <a:extLst>
              <a:ext uri="{FF2B5EF4-FFF2-40B4-BE49-F238E27FC236}">
                <a16:creationId xmlns:a16="http://schemas.microsoft.com/office/drawing/2014/main" id="{FAE67E11-CFAA-F54A-BBE3-4BB42EB5125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4691" name="Notes Placeholder 2">
            <a:extLst>
              <a:ext uri="{FF2B5EF4-FFF2-40B4-BE49-F238E27FC236}">
                <a16:creationId xmlns:a16="http://schemas.microsoft.com/office/drawing/2014/main" id="{E751F868-9EF9-2242-91A6-1F3AC6D3F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4692" name="Slide Number Placeholder 3">
            <a:extLst>
              <a:ext uri="{FF2B5EF4-FFF2-40B4-BE49-F238E27FC236}">
                <a16:creationId xmlns:a16="http://schemas.microsoft.com/office/drawing/2014/main" id="{D9CA1705-7C23-4442-AE97-720669FEC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FE47E56-2B60-B648-BE9E-C469C6E56551}" type="slidenum">
              <a:rPr lang="en-US" altLang="en-US" sz="1200">
                <a:latin typeface="Times" pitchFamily="2" charset="0"/>
              </a:rPr>
              <a:pPr/>
              <a:t>51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47590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lide Image Placeholder 1">
            <a:extLst>
              <a:ext uri="{FF2B5EF4-FFF2-40B4-BE49-F238E27FC236}">
                <a16:creationId xmlns:a16="http://schemas.microsoft.com/office/drawing/2014/main" id="{8B2CF4A9-1F5A-AE4F-90EB-7883C15A35A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5715" name="Notes Placeholder 2">
            <a:extLst>
              <a:ext uri="{FF2B5EF4-FFF2-40B4-BE49-F238E27FC236}">
                <a16:creationId xmlns:a16="http://schemas.microsoft.com/office/drawing/2014/main" id="{2930A602-1007-B94F-8795-0968261AE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115716" name="Slide Number Placeholder 3">
            <a:extLst>
              <a:ext uri="{FF2B5EF4-FFF2-40B4-BE49-F238E27FC236}">
                <a16:creationId xmlns:a16="http://schemas.microsoft.com/office/drawing/2014/main" id="{BA3AB43E-B644-AE44-BAC3-D45BA0183F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026164F-BD1A-9A41-8A07-A200A8F68F87}" type="slidenum">
              <a:rPr lang="en-US" altLang="en-US" sz="1200">
                <a:latin typeface="Times" pitchFamily="2" charset="0"/>
              </a:rPr>
              <a:pPr/>
              <a:t>52</a:t>
            </a:fld>
            <a:endParaRPr lang="en-US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620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>
            <a:extLst>
              <a:ext uri="{FF2B5EF4-FFF2-40B4-BE49-F238E27FC236}">
                <a16:creationId xmlns:a16="http://schemas.microsoft.com/office/drawing/2014/main" id="{49E7517B-8E7D-BC45-AFD8-60FE4377176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26D4D5B-724C-1547-8ED0-EA2F4E00BFBD}" type="slidenum">
              <a:rPr lang="en-US" altLang="en-US" sz="1200">
                <a:latin typeface="Times" pitchFamily="2" charset="0"/>
              </a:rPr>
              <a:pPr/>
              <a:t>6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65539" name="Rectangle 2">
            <a:extLst>
              <a:ext uri="{FF2B5EF4-FFF2-40B4-BE49-F238E27FC236}">
                <a16:creationId xmlns:a16="http://schemas.microsoft.com/office/drawing/2014/main" id="{00137518-51C3-FB44-BB1E-73DD60EC53D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>
            <a:extLst>
              <a:ext uri="{FF2B5EF4-FFF2-40B4-BE49-F238E27FC236}">
                <a16:creationId xmlns:a16="http://schemas.microsoft.com/office/drawing/2014/main" id="{9E76DE29-89F9-CD4A-8F76-29FEAD4ECF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3931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>
            <a:extLst>
              <a:ext uri="{FF2B5EF4-FFF2-40B4-BE49-F238E27FC236}">
                <a16:creationId xmlns:a16="http://schemas.microsoft.com/office/drawing/2014/main" id="{16ACD903-741F-B544-80AF-6F7E3F072D8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74E12E4-7DE3-5246-846F-203E51B006E9}" type="slidenum">
              <a:rPr lang="en-US" altLang="en-US" sz="1200">
                <a:latin typeface="Times" pitchFamily="2" charset="0"/>
              </a:rPr>
              <a:pPr/>
              <a:t>7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66563" name="Rectangle 2">
            <a:extLst>
              <a:ext uri="{FF2B5EF4-FFF2-40B4-BE49-F238E27FC236}">
                <a16:creationId xmlns:a16="http://schemas.microsoft.com/office/drawing/2014/main" id="{8DD96883-6B3E-5947-B1E8-89B65A32F55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>
            <a:extLst>
              <a:ext uri="{FF2B5EF4-FFF2-40B4-BE49-F238E27FC236}">
                <a16:creationId xmlns:a16="http://schemas.microsoft.com/office/drawing/2014/main" id="{83597FEA-6D92-2242-B452-471EF61193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7061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>
            <a:extLst>
              <a:ext uri="{FF2B5EF4-FFF2-40B4-BE49-F238E27FC236}">
                <a16:creationId xmlns:a16="http://schemas.microsoft.com/office/drawing/2014/main" id="{E9C48DD4-D7DD-284D-9238-836FC727493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6D8C498-417E-AB48-9EF3-D68FB5534B61}" type="slidenum">
              <a:rPr lang="en-US" altLang="en-US" sz="1200">
                <a:latin typeface="Times" pitchFamily="2" charset="0"/>
              </a:rPr>
              <a:pPr/>
              <a:t>8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67587" name="Rectangle 2">
            <a:extLst>
              <a:ext uri="{FF2B5EF4-FFF2-40B4-BE49-F238E27FC236}">
                <a16:creationId xmlns:a16="http://schemas.microsoft.com/office/drawing/2014/main" id="{AC557679-8FF2-0B43-A634-218B43E697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>
            <a:extLst>
              <a:ext uri="{FF2B5EF4-FFF2-40B4-BE49-F238E27FC236}">
                <a16:creationId xmlns:a16="http://schemas.microsoft.com/office/drawing/2014/main" id="{3ED8D46D-8F66-4849-9119-5677EE3988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76732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>
            <a:extLst>
              <a:ext uri="{FF2B5EF4-FFF2-40B4-BE49-F238E27FC236}">
                <a16:creationId xmlns:a16="http://schemas.microsoft.com/office/drawing/2014/main" id="{A234B56A-BDEB-614F-892A-773C8158BC4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244A4AB-14AB-2447-966B-16FC1594A93E}" type="slidenum">
              <a:rPr lang="en-US" altLang="en-US" sz="1200">
                <a:latin typeface="Times" pitchFamily="2" charset="0"/>
              </a:rPr>
              <a:pPr/>
              <a:t>9</a:t>
            </a:fld>
            <a:endParaRPr lang="en-US" altLang="en-US" sz="1200" dirty="0">
              <a:latin typeface="Times" pitchFamily="2" charset="0"/>
            </a:endParaRPr>
          </a:p>
        </p:txBody>
      </p:sp>
      <p:sp>
        <p:nvSpPr>
          <p:cNvPr id="68611" name="Rectangle 2">
            <a:extLst>
              <a:ext uri="{FF2B5EF4-FFF2-40B4-BE49-F238E27FC236}">
                <a16:creationId xmlns:a16="http://schemas.microsoft.com/office/drawing/2014/main" id="{B2BFF589-A7F1-5945-990D-53565866BD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>
            <a:extLst>
              <a:ext uri="{FF2B5EF4-FFF2-40B4-BE49-F238E27FC236}">
                <a16:creationId xmlns:a16="http://schemas.microsoft.com/office/drawing/2014/main" id="{6DD27DF6-363C-774B-86A0-20B4A6CF30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" pitchFamily="2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0291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2590800"/>
            <a:ext cx="7772400" cy="1470025"/>
          </a:xfrm>
        </p:spPr>
        <p:txBody>
          <a:bodyPr/>
          <a:lstStyle>
            <a:lvl1pPr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08920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7543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F51AC33-EF70-6F4C-866A-1CDDA7033DC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1F8120-F9A8-2143-B2D3-168681298CC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51478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0850" y="152400"/>
            <a:ext cx="21145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400"/>
            <a:ext cx="61912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C6B0EA0-1799-AC45-B010-A579776914F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DE13C5F-4368-604C-A558-B3F0E5E2C638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65102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7543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E6E742A-6F59-A641-9A77-773A9D2021D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CA159E2-3A4F-184D-8B6A-10E7E226E631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1890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203B8D1-0E7E-6747-9A0B-75FC08793AF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55EB5B-A0EB-2E4D-9862-AC14F095211A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50109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CD0819-C85C-774C-8532-CBEF274F9E2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A1C6FC-0B2B-5544-B152-3231B84AADD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71631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589DD84-A456-8544-A09D-9AA3C61684F1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C5AB5B-75BD-D246-A6F9-2BAE88308E71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58081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7543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700DC216-7707-FC4D-B54B-45AF9C425BC3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8D561D-BFB1-7442-9E3E-F2F94AA16670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76751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CF217E0F-8058-7649-9F9D-19A464D51EF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AFA763A-A4FB-F54E-A290-112D56E3CA5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26024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5378D6-2F14-094F-941C-9778D4A56FE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116CF2F-F0D3-154C-A3A4-5A9B6E261180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36779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125623-C5B3-0D4A-82AA-FE082317F51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467D04-56A7-594E-B7A2-7A60D0CAA326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8237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6A01E85-106A-674C-A124-85A6B09982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81000"/>
            <a:ext cx="7543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30F1ED6-8B96-3040-875F-5012B9C457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76400"/>
            <a:ext cx="82296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311F7F7E-95B5-2944-BD92-5DC8FCDF0A2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33400" y="6324600"/>
            <a:ext cx="21336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1"/>
            </a:lvl1pPr>
          </a:lstStyle>
          <a:p>
            <a:fld id="{6852AB4C-E617-BC43-B198-689EEA410452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B29F9C81-A852-2A48-A840-5AC768D6436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04800" y="990600"/>
            <a:ext cx="3733800" cy="1470025"/>
          </a:xfrm>
        </p:spPr>
        <p:txBody>
          <a:bodyPr/>
          <a:lstStyle/>
          <a:p>
            <a:pPr eaLnBrk="1" hangingPunct="1"/>
            <a:r>
              <a:rPr lang="en-US" altLang="en-US" sz="4400" b="1" dirty="0">
                <a:ea typeface="ＭＳ Ｐゴシック" panose="020B0600070205080204" pitchFamily="34" charset="-128"/>
              </a:rPr>
              <a:t>Chapter</a:t>
            </a:r>
            <a:r>
              <a:rPr lang="en-US" altLang="en-US" sz="4400" b="1" dirty="0">
                <a:solidFill>
                  <a:schemeClr val="tx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4400" b="1" dirty="0">
                <a:ea typeface="ＭＳ Ｐゴシック" panose="020B0600070205080204" pitchFamily="34" charset="-128"/>
              </a:rPr>
              <a:t>13</a:t>
            </a:r>
            <a:endParaRPr lang="en-US" altLang="en-US" b="1" dirty="0">
              <a:ea typeface="ＭＳ Ｐゴシック" panose="020B0600070205080204" pitchFamily="34" charset="-128"/>
            </a:endParaRP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79E9A0D2-D7DA-A042-8800-7715202A4AE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533400" y="2514600"/>
            <a:ext cx="3276600" cy="838200"/>
          </a:xfrm>
        </p:spPr>
        <p:txBody>
          <a:bodyPr/>
          <a:lstStyle/>
          <a:p>
            <a:pPr eaLnBrk="1" hangingPunct="1"/>
            <a:r>
              <a:rPr lang="en-US" altLang="en-US" sz="4400" b="0" dirty="0">
                <a:ea typeface="ＭＳ Ｐゴシック" panose="020B0600070205080204" pitchFamily="34" charset="-128"/>
              </a:rPr>
              <a:t>Artificial</a:t>
            </a:r>
            <a:r>
              <a:rPr lang="en-US" altLang="en-US" sz="4400" b="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4400" b="0" dirty="0">
                <a:ea typeface="ＭＳ Ｐゴシック" panose="020B0600070205080204" pitchFamily="34" charset="-128"/>
              </a:rPr>
              <a:t>Intelligence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Number Placeholder 3">
            <a:extLst>
              <a:ext uri="{FF2B5EF4-FFF2-40B4-BE49-F238E27FC236}">
                <a16:creationId xmlns:a16="http://schemas.microsoft.com/office/drawing/2014/main" id="{183CC300-227B-6A48-A9CD-8E20D0CA7A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F3CB002-BC1B-E041-B7B0-724BFAAD86D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400" dirty="0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93F1B14D-015B-CC4B-835D-B17FDCDCB4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The Turing Test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(3 of 4)</a:t>
            </a:r>
          </a:p>
        </p:txBody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A155E817-3C08-3646-97F4-A36D0435BC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Weak Equivalence  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Two systems (human and computer) are equivalent in results (output), but they do not arrive at those results in the same way</a:t>
            </a:r>
          </a:p>
          <a:p>
            <a:pPr marL="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Strong Equivalence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 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Two systems (human and computer) use the same internal processes to produce results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Number Placeholder 3">
            <a:extLst>
              <a:ext uri="{FF2B5EF4-FFF2-40B4-BE49-F238E27FC236}">
                <a16:creationId xmlns:a16="http://schemas.microsoft.com/office/drawing/2014/main" id="{8BAD4F8F-E33D-CA4C-8A80-4733BB52C2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D2B2F38-909D-194B-897E-BA2A4443C92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 dirty="0"/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D964FC9F-8AEB-1548-8E00-46122E8B8C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The Turing Test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(4 of 4)</a:t>
            </a:r>
          </a:p>
        </p:txBody>
      </p:sp>
      <p:sp>
        <p:nvSpPr>
          <p:cNvPr id="13316" name="Rectangle 3">
            <a:extLst>
              <a:ext uri="{FF2B5EF4-FFF2-40B4-BE49-F238E27FC236}">
                <a16:creationId xmlns:a16="http://schemas.microsoft.com/office/drawing/2014/main" id="{38B7E0B8-03A6-D44C-ABA8-D59B2858DB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2954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Loebner Prize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 first formal instantiation of the Turing test, held annually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Chatbots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 program designed to carry on a conversation with a human user</a:t>
            </a:r>
            <a:endParaRPr lang="en-US" altLang="en-US" dirty="0">
              <a:solidFill>
                <a:srgbClr val="3300FF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Number Placeholder 3">
            <a:extLst>
              <a:ext uri="{FF2B5EF4-FFF2-40B4-BE49-F238E27FC236}">
                <a16:creationId xmlns:a16="http://schemas.microsoft.com/office/drawing/2014/main" id="{D423738D-DE97-D34A-A2CA-FACEC02BE6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779459E-D7A0-CD4B-AB4E-CBDCC27B031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400" dirty="0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2B16C32C-BDDE-314B-BB69-25F6FF54FCD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Knowledge Representation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49EE3CA0-3285-B046-AB6B-805648D953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3429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3600" i="1" dirty="0"/>
              <a:t>How can we represent knowledge?</a:t>
            </a:r>
            <a:endParaRPr lang="en-US" sz="3600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sz="2800" dirty="0"/>
              <a:t>We need to create a logical view of the data, based on how we want to process it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2800" dirty="0"/>
              <a:t>Natural language is very descriptive, but does not</a:t>
            </a:r>
            <a:r>
              <a:rPr lang="en-US" altLang="ja-JP" sz="2800" dirty="0"/>
              <a:t> lend itself to efficient processing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2800" b="1" dirty="0"/>
              <a:t>Semantic networks</a:t>
            </a:r>
            <a:r>
              <a:rPr lang="en-US" sz="2800" dirty="0"/>
              <a:t> and </a:t>
            </a:r>
            <a:r>
              <a:rPr lang="en-US" sz="2800" b="1" dirty="0"/>
              <a:t>search trees</a:t>
            </a:r>
            <a:r>
              <a:rPr lang="en-US" sz="2800" dirty="0"/>
              <a:t> are promising techniques for representing knowledge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D83A1E90-387D-354F-9A61-6A103D3712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A1A3B01-E634-2447-AF0F-30170B14786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400" dirty="0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B7128FF8-DEBD-9E4D-8AC3-E0F48CE3F6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Semantic Networks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4)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15081E92-943E-9C44-A12F-ACF0A885F8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1371600"/>
            <a:ext cx="8229600" cy="2895600"/>
          </a:xfrm>
        </p:spPr>
        <p:txBody>
          <a:bodyPr/>
          <a:lstStyle/>
          <a:p>
            <a:pPr marL="6350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Semantic Network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 </a:t>
            </a:r>
          </a:p>
          <a:p>
            <a:pPr marL="6350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knowledge representation technique that focuses on the relationships between objects</a:t>
            </a:r>
          </a:p>
          <a:p>
            <a:pPr marL="6350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directed graph is used to represent a semantic network or net</a:t>
            </a:r>
          </a:p>
        </p:txBody>
      </p:sp>
      <p:sp>
        <p:nvSpPr>
          <p:cNvPr id="15365" name="Rectangle 6">
            <a:extLst>
              <a:ext uri="{FF2B5EF4-FFF2-40B4-BE49-F238E27FC236}">
                <a16:creationId xmlns:a16="http://schemas.microsoft.com/office/drawing/2014/main" id="{CFB77641-F73D-3C44-8877-0830B57E77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4495800"/>
            <a:ext cx="32004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/>
              <a:t>Remember directed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i="1" dirty="0"/>
              <a:t>graphs?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Number Placeholder 2">
            <a:extLst>
              <a:ext uri="{FF2B5EF4-FFF2-40B4-BE49-F238E27FC236}">
                <a16:creationId xmlns:a16="http://schemas.microsoft.com/office/drawing/2014/main" id="{AA086E4E-A432-4043-AA41-96DD644417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E093E73-C16A-824B-81DE-CDC8A06F4B8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400" dirty="0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876E2FDD-58D4-FA4F-92FF-1433801C38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Semantic Networks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4)</a:t>
            </a:r>
          </a:p>
        </p:txBody>
      </p:sp>
      <p:pic>
        <p:nvPicPr>
          <p:cNvPr id="3" name="Picture 2" descr="The network shows John with gender male and Mary with gender female, both are students in the relationship &quot;Instance of.&quot; Both of them has their Student ID numbers where 2157-2313 is the ID for Mary. John as a person has an eye color. Mary lives in &quot;Dougherty&quot; for instance of &quot;Dormitory&quot; and John lives in &quot;Heritage Acres&quot; for instance of &quot;Apartment complex.&quot;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1435539"/>
            <a:ext cx="5334000" cy="436216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943100" y="5833646"/>
            <a:ext cx="196387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>
                <a:latin typeface="+mn-lt"/>
              </a:rPr>
              <a:t>A semantic network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Number Placeholder 2">
            <a:extLst>
              <a:ext uri="{FF2B5EF4-FFF2-40B4-BE49-F238E27FC236}">
                <a16:creationId xmlns:a16="http://schemas.microsoft.com/office/drawing/2014/main" id="{79980067-BE5E-0C49-A03E-ED3AF290FB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E2DD1FC-E6F9-594C-B6F9-E893DEBC52D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0" dirty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4B0EB396-8C09-A945-AD73-EDB92A1337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Semantic Networks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(3 of 4)</a:t>
            </a:r>
          </a:p>
        </p:txBody>
      </p:sp>
      <p:sp>
        <p:nvSpPr>
          <p:cNvPr id="17412" name="Text Box 4">
            <a:extLst>
              <a:ext uri="{FF2B5EF4-FFF2-40B4-BE49-F238E27FC236}">
                <a16:creationId xmlns:a16="http://schemas.microsoft.com/office/drawing/2014/main" id="{150421B5-83F5-324E-916B-FE57CAF414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857375"/>
            <a:ext cx="6324600" cy="191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2400" i="1" dirty="0"/>
              <a:t>What questions can you ask about the data in Figure 13.3 (previous slide)?</a:t>
            </a:r>
          </a:p>
          <a:p>
            <a:pPr>
              <a:buFontTx/>
              <a:buNone/>
            </a:pPr>
            <a:endParaRPr lang="en-US" altLang="en-US" sz="2400" i="1" dirty="0"/>
          </a:p>
          <a:p>
            <a:pPr>
              <a:buFontTx/>
              <a:buNone/>
            </a:pPr>
            <a:r>
              <a:rPr lang="en-US" altLang="en-US" sz="2400" i="1" dirty="0"/>
              <a:t>What questions can you not ask?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Number Placeholder 3">
            <a:extLst>
              <a:ext uri="{FF2B5EF4-FFF2-40B4-BE49-F238E27FC236}">
                <a16:creationId xmlns:a16="http://schemas.microsoft.com/office/drawing/2014/main" id="{FBDAA52C-DCEF-0F44-9E77-764093ADE0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63BD9F2-2912-E54B-8D8E-A5270585168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400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29CA726-34DB-AE43-A278-C24FEF0DDB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Semantic Networks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(4 of 4)</a:t>
            </a:r>
          </a:p>
        </p:txBody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1289D2F5-1484-D14B-84B5-EBB8D3BFB0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Network Design </a:t>
            </a:r>
          </a:p>
          <a:p>
            <a:pPr marL="806450" lvl="1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The objects in the network represent the objects in the real world that we are representing</a:t>
            </a:r>
          </a:p>
          <a:p>
            <a:pPr marL="806450" lvl="1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The relationships that we represent are based on the real-world questions that we would like to ask</a:t>
            </a:r>
          </a:p>
          <a:p>
            <a:pPr marL="1206500" lvl="2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That is, the types of relationships represented determine which questions are easily answered, which are more difficult to answer, and which cannot be answered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3">
            <a:extLst>
              <a:ext uri="{FF2B5EF4-FFF2-40B4-BE49-F238E27FC236}">
                <a16:creationId xmlns:a16="http://schemas.microsoft.com/office/drawing/2014/main" id="{4A87D4DE-931C-FF43-9532-33A09F73AF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3D1160B-05FC-624B-B03D-8548BEDB015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400" dirty="0"/>
          </a:p>
        </p:txBody>
      </p:sp>
      <p:sp>
        <p:nvSpPr>
          <p:cNvPr id="19459" name="Rectangle 2">
            <a:extLst>
              <a:ext uri="{FF2B5EF4-FFF2-40B4-BE49-F238E27FC236}">
                <a16:creationId xmlns:a16="http://schemas.microsoft.com/office/drawing/2014/main" id="{C69F164F-40BF-8744-A477-62313DD160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Search Trees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5)</a:t>
            </a:r>
          </a:p>
        </p:txBody>
      </p:sp>
      <p:sp>
        <p:nvSpPr>
          <p:cNvPr id="19460" name="Rectangle 3">
            <a:extLst>
              <a:ext uri="{FF2B5EF4-FFF2-40B4-BE49-F238E27FC236}">
                <a16:creationId xmlns:a16="http://schemas.microsoft.com/office/drawing/2014/main" id="{F9BC84B6-BFAC-B145-9C48-EAAC0B3749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Search Tree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 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 structure that represents alternatives in adversarial situations such as game playing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 paths down a search tree represent a series of decisions made by the players</a:t>
            </a:r>
          </a:p>
        </p:txBody>
      </p:sp>
      <p:sp>
        <p:nvSpPr>
          <p:cNvPr id="19461" name="Rectangle 4">
            <a:extLst>
              <a:ext uri="{FF2B5EF4-FFF2-40B4-BE49-F238E27FC236}">
                <a16:creationId xmlns:a16="http://schemas.microsoft.com/office/drawing/2014/main" id="{B6B9AC8B-EA8A-5843-8750-EC8E79654E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4617720"/>
            <a:ext cx="32004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Remember trees?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2">
            <a:extLst>
              <a:ext uri="{FF2B5EF4-FFF2-40B4-BE49-F238E27FC236}">
                <a16:creationId xmlns:a16="http://schemas.microsoft.com/office/drawing/2014/main" id="{D84FB47E-E75F-FC46-9E82-49BCF009C2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B50D55F-0634-A448-9C84-0D4E6C30A37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400" dirty="0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08F6F39C-7AFD-7744-87E2-CBC3D6871D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001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Search Trees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5)</a:t>
            </a:r>
          </a:p>
        </p:txBody>
      </p:sp>
      <p:pic>
        <p:nvPicPr>
          <p:cNvPr id="3" name="Picture 2" descr="In the Nim initially, three are five empty spaces in the root of the tree. Player 1 has three options &quot;1X, 2Xs, and 3Xs.&quot; For Player 2, the possible options are &quot;X1: XO, XOO, and XOOO; 2X: XXO, XXOO, and XXOOO; 3X: XXXO and XXXOO.&quot; From Player 2, the possible moves for player 1 are &quot;XO: XOX, XOXX, and XOXXX; XOO: XOOX and XOOXX; XOOO: XOOOX; XXO: XXOX and XXOXX; XXOO: XXOOX; XXXO: XXXOX.” The further moves for Player 2 is &quot;XOX: XOXO and XOXOO; XOXX: XOXXO; XOOX: XOOXO; XXOX: XXOXO. The final move from player 1 to player 2 is &quot;XOXO: XOXOX.&quot;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68" y="1905000"/>
            <a:ext cx="8204663" cy="302375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69668" y="502920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600" dirty="0">
                <a:latin typeface="+mn-lt"/>
              </a:rPr>
              <a:t>A search tree for a simplified version of </a:t>
            </a:r>
            <a:r>
              <a:rPr lang="en-IN" sz="1600" dirty="0" err="1">
                <a:latin typeface="+mn-lt"/>
              </a:rPr>
              <a:t>Nim</a:t>
            </a:r>
            <a:endParaRPr lang="en-IN" sz="1600" dirty="0">
              <a:latin typeface="+mn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3">
            <a:extLst>
              <a:ext uri="{FF2B5EF4-FFF2-40B4-BE49-F238E27FC236}">
                <a16:creationId xmlns:a16="http://schemas.microsoft.com/office/drawing/2014/main" id="{B839DEA9-8598-1A41-8B24-C24A717002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5E75197-3BD9-0843-A172-151B9C9F4CA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 dirty="0"/>
          </a:p>
        </p:txBody>
      </p:sp>
      <p:sp>
        <p:nvSpPr>
          <p:cNvPr id="21507" name="Rectangle 2">
            <a:extLst>
              <a:ext uri="{FF2B5EF4-FFF2-40B4-BE49-F238E27FC236}">
                <a16:creationId xmlns:a16="http://schemas.microsoft.com/office/drawing/2014/main" id="{A6978A48-E7AB-5A42-ADAC-B1BCD78E3A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Search Trees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(3 of 5)</a:t>
            </a:r>
          </a:p>
        </p:txBody>
      </p:sp>
      <p:sp>
        <p:nvSpPr>
          <p:cNvPr id="21508" name="Rectangle 3">
            <a:extLst>
              <a:ext uri="{FF2B5EF4-FFF2-40B4-BE49-F238E27FC236}">
                <a16:creationId xmlns:a16="http://schemas.microsoft.com/office/drawing/2014/main" id="{918EDC89-0CA3-E04E-B93A-C547D20E6E9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Search tree analysis </a:t>
            </a:r>
            <a:r>
              <a:rPr lang="en-US" altLang="en-US" sz="2800" dirty="0">
                <a:ea typeface="ＭＳ Ｐゴシック" panose="020B0600070205080204" pitchFamily="34" charset="-128"/>
              </a:rPr>
              <a:t>can be applied to other, more complicated games such as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chess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ea typeface="ＭＳ Ｐゴシック" panose="020B0600070205080204" pitchFamily="34" charset="-128"/>
              </a:rPr>
              <a:t>However</a:t>
            </a:r>
            <a:r>
              <a:rPr lang="en-US" altLang="en-US" sz="2800" dirty="0">
                <a:ea typeface="ＭＳ Ｐゴシック" panose="020B0600070205080204" pitchFamily="34" charset="-128"/>
              </a:rPr>
              <a:t>, full analysis of the chess search tree would take more than your lifetime to determine the first move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Because these trees are so large, only a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fraction of the tree</a:t>
            </a:r>
            <a:r>
              <a:rPr lang="en-US" altLang="en-US" sz="2800" dirty="0">
                <a:ea typeface="ＭＳ Ｐゴシック" panose="020B0600070205080204" pitchFamily="34" charset="-128"/>
              </a:rPr>
              <a:t> can be analyzed in a reasonable time limit, even with modern computing power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ea typeface="ＭＳ Ｐゴシック" panose="020B0600070205080204" pitchFamily="34" charset="-128"/>
              </a:rPr>
              <a:t>Therefore</a:t>
            </a:r>
            <a:r>
              <a:rPr lang="en-US" altLang="en-US" sz="2800" dirty="0">
                <a:ea typeface="ＭＳ Ｐゴシック" panose="020B0600070205080204" pitchFamily="34" charset="-128"/>
              </a:rPr>
              <a:t>, we must find a way to 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prune </a:t>
            </a:r>
            <a:r>
              <a:rPr lang="en-US" altLang="en-US" sz="2800" dirty="0">
                <a:ea typeface="ＭＳ Ｐゴシック" panose="020B0600070205080204" pitchFamily="34" charset="-128"/>
              </a:rPr>
              <a:t>the tree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Number Placeholder 3">
            <a:extLst>
              <a:ext uri="{FF2B5EF4-FFF2-40B4-BE49-F238E27FC236}">
                <a16:creationId xmlns:a16="http://schemas.microsoft.com/office/drawing/2014/main" id="{0CCD63E3-467D-5F48-950E-A60D653810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C226877-B532-AC44-9126-5D9B27706E2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 dirty="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9E9B2234-504A-BA46-9E3D-8BCAD71CE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Chapter Goals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A1217953-314D-5445-B605-2B9EBE0471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Distinguish between the types of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problems </a:t>
            </a:r>
            <a:r>
              <a:rPr lang="en-US" altLang="en-US" dirty="0">
                <a:ea typeface="ＭＳ Ｐゴシック" panose="020B0600070205080204" pitchFamily="34" charset="-128"/>
              </a:rPr>
              <a:t>that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humans </a:t>
            </a:r>
            <a:r>
              <a:rPr lang="en-US" altLang="en-US" dirty="0">
                <a:ea typeface="ＭＳ Ｐゴシック" panose="020B0600070205080204" pitchFamily="34" charset="-128"/>
              </a:rPr>
              <a:t>do best and those that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computers </a:t>
            </a:r>
            <a:r>
              <a:rPr lang="en-US" altLang="en-US" dirty="0">
                <a:ea typeface="ＭＳ Ｐゴシック" panose="020B0600070205080204" pitchFamily="34" charset="-128"/>
              </a:rPr>
              <a:t>do best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Explain the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Turing </a:t>
            </a:r>
            <a:r>
              <a:rPr lang="en-US" altLang="en-US" dirty="0">
                <a:ea typeface="ＭＳ Ｐゴシック" panose="020B0600070205080204" pitchFamily="34" charset="-128"/>
              </a:rPr>
              <a:t>test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Define what is meant by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knowledge</a:t>
            </a:r>
            <a:r>
              <a:rPr lang="en-US" altLang="en-US" dirty="0">
                <a:solidFill>
                  <a:srgbClr val="33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representation </a:t>
            </a:r>
            <a:r>
              <a:rPr lang="en-US" altLang="en-US" dirty="0">
                <a:ea typeface="ＭＳ Ｐゴシック" panose="020B0600070205080204" pitchFamily="34" charset="-128"/>
              </a:rPr>
              <a:t>and demonstrate how knowledge is represented in a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semantic</a:t>
            </a:r>
            <a:r>
              <a:rPr lang="en-US" altLang="en-US" dirty="0">
                <a:solidFill>
                  <a:srgbClr val="33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network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3">
            <a:extLst>
              <a:ext uri="{FF2B5EF4-FFF2-40B4-BE49-F238E27FC236}">
                <a16:creationId xmlns:a16="http://schemas.microsoft.com/office/drawing/2014/main" id="{B9073B46-E643-B242-8D40-49808624D9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02E051F-0212-A641-8E18-2C2DB400A0C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400" dirty="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E697076B-B07A-4E41-AAD7-ADE17CBF36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Search Trees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(4 of 5)</a:t>
            </a:r>
          </a:p>
        </p:txBody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AD906F04-ACD2-3745-B42A-63447307B1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b="1" dirty="0">
                <a:ea typeface="ＭＳ Ｐゴシック" panose="020B0600070205080204" pitchFamily="34" charset="-128"/>
              </a:rPr>
              <a:t>Techniques for pruning search space</a:t>
            </a: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Depth-First  </a:t>
            </a: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technique that involves searching down the paths of a tree prior to searching across levels</a:t>
            </a: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Breadth-First  </a:t>
            </a: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technique that involves searching across levels of a tree prior to searching down specific paths  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marL="6350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Breadth-first </a:t>
            </a:r>
            <a:r>
              <a:rPr lang="en-US" altLang="en-US" sz="2800" dirty="0">
                <a:ea typeface="ＭＳ Ｐゴシック" panose="020B0600070205080204" pitchFamily="34" charset="-128"/>
              </a:rPr>
              <a:t>tends to yield the best results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2">
            <a:extLst>
              <a:ext uri="{FF2B5EF4-FFF2-40B4-BE49-F238E27FC236}">
                <a16:creationId xmlns:a16="http://schemas.microsoft.com/office/drawing/2014/main" id="{52176EE6-D99D-834B-9838-253166EA64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7DC1E31-314B-914F-9F11-BB87D5AF04B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400" dirty="0"/>
          </a:p>
        </p:txBody>
      </p:sp>
      <p:sp>
        <p:nvSpPr>
          <p:cNvPr id="23555" name="Rectangle 2">
            <a:extLst>
              <a:ext uri="{FF2B5EF4-FFF2-40B4-BE49-F238E27FC236}">
                <a16:creationId xmlns:a16="http://schemas.microsoft.com/office/drawing/2014/main" id="{B559121A-93F5-4C4E-B21B-5F4BBE5B0D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06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Search Trees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(5 of 5)</a:t>
            </a:r>
          </a:p>
        </p:txBody>
      </p:sp>
      <p:pic>
        <p:nvPicPr>
          <p:cNvPr id="2" name="Picture 1" descr="A multi-level tree is shown with its respective root, parents and children nodes. In the depth-first search, the search is made down the tree starting from the root node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752600"/>
            <a:ext cx="3208934" cy="3581400"/>
          </a:xfrm>
          <a:prstGeom prst="rect">
            <a:avLst/>
          </a:prstGeom>
        </p:spPr>
      </p:pic>
      <p:pic>
        <p:nvPicPr>
          <p:cNvPr id="4" name="Picture 3" descr="A multi-level tree is shown with its respective root, parents and children nodes. The breadth-first search tree performs search operations across the levels of the tree, starting from the root node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752600"/>
            <a:ext cx="3213026" cy="3581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43000" y="5441144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600" dirty="0">
                <a:latin typeface="+mn-lt"/>
              </a:rPr>
              <a:t>Depth-first and breadth-first searches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3">
            <a:extLst>
              <a:ext uri="{FF2B5EF4-FFF2-40B4-BE49-F238E27FC236}">
                <a16:creationId xmlns:a16="http://schemas.microsoft.com/office/drawing/2014/main" id="{D0A8D00D-59B1-8742-96AB-A8EB23CCFF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4CBEAF2-0660-5544-9DA5-7BF4F567B3A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400" dirty="0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33ADF9A9-78E0-EE4D-8B1C-E04CB21AA3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Expert Systems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6)</a:t>
            </a:r>
          </a:p>
        </p:txBody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8E454B35-54A1-774C-B746-0B11D7BA7B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marL="63500" indent="0" eaLnBrk="1" hangingPunct="1">
              <a:buFontTx/>
              <a:buNone/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Knowledge-Based System</a:t>
            </a: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</a:t>
            </a:r>
          </a:p>
          <a:p>
            <a:pPr marL="6350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Software that uses a specific set of information, from which it extracts and processes particular pieces</a:t>
            </a:r>
          </a:p>
          <a:p>
            <a:pPr marL="63500" indent="0" eaLnBrk="1" hangingPunct="1">
              <a:buFontTx/>
              <a:buNone/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Expert System </a:t>
            </a: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</a:p>
          <a:p>
            <a:pPr marL="6350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A software system based on the knowledge of human experts; it is:</a:t>
            </a:r>
          </a:p>
          <a:p>
            <a:pPr lvl="1" eaLnBrk="1" hangingPunct="1"/>
            <a:r>
              <a:rPr lang="en-US" altLang="en-US" sz="20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 rule-based system</a:t>
            </a:r>
            <a:r>
              <a:rPr lang="en-US" altLang="en-US" sz="20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</a:t>
            </a:r>
            <a:r>
              <a:rPr lang="en-US" altLang="en-US" sz="2000" dirty="0">
                <a:ea typeface="ＭＳ Ｐゴシック" panose="020B0600070205080204" pitchFamily="34" charset="-128"/>
              </a:rPr>
              <a:t>A software system based on a set of </a:t>
            </a:r>
            <a:r>
              <a:rPr lang="en-US" altLang="en-US" sz="2000" i="1" dirty="0">
                <a:ea typeface="ＭＳ Ｐゴシック" panose="020B0600070205080204" pitchFamily="34" charset="-128"/>
              </a:rPr>
              <a:t>if-then</a:t>
            </a:r>
            <a:r>
              <a:rPr lang="en-US" altLang="en-US" sz="2000" dirty="0">
                <a:ea typeface="ＭＳ Ｐゴシック" panose="020B0600070205080204" pitchFamily="34" charset="-128"/>
              </a:rPr>
              <a:t> rules</a:t>
            </a:r>
          </a:p>
          <a:p>
            <a:pPr lvl="1" eaLnBrk="1" hangingPunct="1"/>
            <a:r>
              <a:rPr lang="en-US" altLang="en-US" sz="20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An inference engine</a:t>
            </a:r>
            <a:r>
              <a:rPr lang="en-US" altLang="en-US" sz="20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</a:t>
            </a:r>
            <a:r>
              <a:rPr lang="en-US" altLang="en-US" sz="2000" dirty="0">
                <a:ea typeface="ＭＳ Ｐゴシック" panose="020B0600070205080204" pitchFamily="34" charset="-128"/>
              </a:rPr>
              <a:t>The software that processes rules to draw conclusions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3">
            <a:extLst>
              <a:ext uri="{FF2B5EF4-FFF2-40B4-BE49-F238E27FC236}">
                <a16:creationId xmlns:a16="http://schemas.microsoft.com/office/drawing/2014/main" id="{5F7D66A2-8973-994B-8A7D-7C894E7A14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9EECFD4-A593-214C-9310-3E3676D6AD6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400" dirty="0"/>
          </a:p>
        </p:txBody>
      </p:sp>
      <p:sp>
        <p:nvSpPr>
          <p:cNvPr id="25603" name="Rectangle 2">
            <a:extLst>
              <a:ext uri="{FF2B5EF4-FFF2-40B4-BE49-F238E27FC236}">
                <a16:creationId xmlns:a16="http://schemas.microsoft.com/office/drawing/2014/main" id="{FE68AC31-F725-FD45-A24C-2FC910795A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Expert Systems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6)</a:t>
            </a:r>
          </a:p>
        </p:txBody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77F54C78-49BB-7648-B5AE-49E77450BC0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Named abbreviations that represent conclusions</a:t>
            </a:r>
          </a:p>
          <a:p>
            <a:pPr marL="806450" lvl="1"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NONE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—apply no treatment at this time</a:t>
            </a:r>
          </a:p>
          <a:p>
            <a:pPr marL="806450" lvl="1"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TURF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—apply a turf-building treatment</a:t>
            </a:r>
          </a:p>
          <a:p>
            <a:pPr marL="806450" lvl="1"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WEED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—apply a weed-killing treatment</a:t>
            </a:r>
          </a:p>
          <a:p>
            <a:pPr marL="806450" lvl="1"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BUG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—apply a bug-killing treatment</a:t>
            </a:r>
          </a:p>
          <a:p>
            <a:pPr marL="806450" lvl="1"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FEED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—apply a basic fertilizer treatment</a:t>
            </a:r>
          </a:p>
          <a:p>
            <a:pPr marL="806450" lvl="1"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WEEDFEED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—apply a weed-killing and fertilizer combination treatment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3">
            <a:extLst>
              <a:ext uri="{FF2B5EF4-FFF2-40B4-BE49-F238E27FC236}">
                <a16:creationId xmlns:a16="http://schemas.microsoft.com/office/drawing/2014/main" id="{E6C0F2D9-A424-7F43-82F1-125A170E34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CE5F990-3638-6744-B170-28DFD629137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24</a:t>
            </a:fld>
            <a:endParaRPr lang="en-US" altLang="en-US" sz="1400" dirty="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D4F7B8AB-B8D8-654A-BF7C-C4A01CA45F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Expert Systems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(3 of 6)</a:t>
            </a:r>
          </a:p>
        </p:txBody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CAE4AABF-D152-694A-A9E7-D05A14098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Boolean variables needed to represent state of the lawn</a:t>
            </a:r>
          </a:p>
          <a:p>
            <a:pPr marL="806450" lvl="1" eaLnBrk="1" hangingPunct="1">
              <a:spcBef>
                <a:spcPct val="50000"/>
              </a:spcBef>
            </a:pPr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BARE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—the lawn has large, bare areas</a:t>
            </a:r>
          </a:p>
          <a:p>
            <a:pPr marL="806450" lvl="1" eaLnBrk="1" hangingPunct="1">
              <a:spcBef>
                <a:spcPct val="50000"/>
              </a:spcBef>
            </a:pPr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SPARSE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—the lawn is generally thin</a:t>
            </a:r>
          </a:p>
          <a:p>
            <a:pPr marL="806450" lvl="1" eaLnBrk="1" hangingPunct="1">
              <a:spcBef>
                <a:spcPct val="50000"/>
              </a:spcBef>
            </a:pPr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WEEDS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—the lawn contains many weeds</a:t>
            </a:r>
          </a:p>
          <a:p>
            <a:pPr marL="806450" lvl="1" eaLnBrk="1" hangingPunct="1">
              <a:spcBef>
                <a:spcPct val="50000"/>
              </a:spcBef>
            </a:pPr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BUGS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—the lawn shows evidence of bugs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3">
            <a:extLst>
              <a:ext uri="{FF2B5EF4-FFF2-40B4-BE49-F238E27FC236}">
                <a16:creationId xmlns:a16="http://schemas.microsoft.com/office/drawing/2014/main" id="{672D5E29-1E94-4F42-8B5A-26033C353E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42E0B8D-7399-3D42-845C-B4DCE3CFC9C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en-US" sz="1400" dirty="0"/>
          </a:p>
        </p:txBody>
      </p:sp>
      <p:sp>
        <p:nvSpPr>
          <p:cNvPr id="27651" name="Rectangle 2">
            <a:extLst>
              <a:ext uri="{FF2B5EF4-FFF2-40B4-BE49-F238E27FC236}">
                <a16:creationId xmlns:a16="http://schemas.microsoft.com/office/drawing/2014/main" id="{7B72C38D-C003-6A46-9E8A-85102217BB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Expert Systems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(4 of 6)</a:t>
            </a:r>
          </a:p>
        </p:txBody>
      </p:sp>
      <p:sp>
        <p:nvSpPr>
          <p:cNvPr id="27652" name="Rectangle 3">
            <a:extLst>
              <a:ext uri="{FF2B5EF4-FFF2-40B4-BE49-F238E27FC236}">
                <a16:creationId xmlns:a16="http://schemas.microsoft.com/office/drawing/2014/main" id="{DA732388-AC7B-BF44-A471-2BA4B5B75E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Data that is available</a:t>
            </a:r>
            <a:endParaRPr lang="en-US" altLang="en-US" sz="2800" dirty="0">
              <a:latin typeface="Bradley Hand" pitchFamily="2" charset="77"/>
              <a:ea typeface="ＭＳ Ｐゴシック" panose="020B0600070205080204" pitchFamily="34" charset="-128"/>
            </a:endParaRPr>
          </a:p>
          <a:p>
            <a:pPr marL="806450" lvl="1" eaLnBrk="1" hangingPunct="1"/>
            <a:r>
              <a:rPr lang="en-US" altLang="en-US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LAST</a:t>
            </a:r>
            <a:r>
              <a:rPr lang="en-US" altLang="en-US" i="1" dirty="0">
                <a:latin typeface="Bradley Hand" pitchFamily="2" charset="77"/>
                <a:ea typeface="ＭＳ Ｐゴシック" panose="020B0600070205080204" pitchFamily="34" charset="-128"/>
              </a:rPr>
              <a:t>—the date of the last lawn treatment</a:t>
            </a:r>
          </a:p>
          <a:p>
            <a:pPr marL="806450" lvl="1" eaLnBrk="1" hangingPunct="1"/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CURRENT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—current date</a:t>
            </a:r>
          </a:p>
          <a:p>
            <a:pPr marL="806450" lvl="1" eaLnBrk="1" hangingPunct="1"/>
            <a:r>
              <a:rPr lang="en-US" altLang="en-US" sz="2400" i="1" dirty="0">
                <a:solidFill>
                  <a:srgbClr val="FF6600"/>
                </a:solidFill>
                <a:latin typeface="Bradley Hand" pitchFamily="2" charset="77"/>
                <a:ea typeface="ＭＳ Ｐゴシック" panose="020B0600070205080204" pitchFamily="34" charset="-128"/>
              </a:rPr>
              <a:t>SEASON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—the current season</a:t>
            </a:r>
          </a:p>
          <a:p>
            <a:pPr marL="806450" lvl="1"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marL="806450" lvl="1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Now we can formulate some rules for our</a:t>
            </a:r>
          </a:p>
          <a:p>
            <a:pPr marL="806450" lvl="1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gardening expert system. </a:t>
            </a:r>
          </a:p>
          <a:p>
            <a:pPr marL="806450" lvl="1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Rules take the form of </a:t>
            </a:r>
            <a:r>
              <a:rPr lang="en-US" altLang="en-US" i="1" dirty="0">
                <a:ea typeface="ＭＳ Ｐゴシック" panose="020B0600070205080204" pitchFamily="34" charset="-128"/>
              </a:rPr>
              <a:t>if-then</a:t>
            </a:r>
            <a:r>
              <a:rPr lang="en-US" altLang="en-US" dirty="0">
                <a:ea typeface="ＭＳ Ｐゴシック" panose="020B0600070205080204" pitchFamily="34" charset="-128"/>
              </a:rPr>
              <a:t> statements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Number Placeholder 3">
            <a:extLst>
              <a:ext uri="{FF2B5EF4-FFF2-40B4-BE49-F238E27FC236}">
                <a16:creationId xmlns:a16="http://schemas.microsoft.com/office/drawing/2014/main" id="{27938A3B-23BD-364F-8B4D-2253699391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1876424-E2E7-6A42-9294-6FCA6B7C6BF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26</a:t>
            </a:fld>
            <a:endParaRPr lang="en-US" altLang="en-US" sz="1400" dirty="0"/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63B1BA73-2D76-9540-9475-F801313FF2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Expert Systems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(5 of 6)</a:t>
            </a:r>
          </a:p>
        </p:txBody>
      </p:sp>
      <p:sp>
        <p:nvSpPr>
          <p:cNvPr id="28676" name="Rectangle 3">
            <a:extLst>
              <a:ext uri="{FF2B5EF4-FFF2-40B4-BE49-F238E27FC236}">
                <a16:creationId xmlns:a16="http://schemas.microsoft.com/office/drawing/2014/main" id="{761A02EF-38E6-734F-A2F9-E31C5C5406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Some rules:</a:t>
            </a:r>
            <a:endParaRPr lang="en-US" altLang="en-US" dirty="0">
              <a:latin typeface="Bradley Hand" pitchFamily="2" charset="77"/>
              <a:ea typeface="ＭＳ Ｐゴシック" panose="020B0600070205080204" pitchFamily="34" charset="-128"/>
            </a:endParaRP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if (</a:t>
            </a:r>
            <a:r>
              <a:rPr lang="en-US" altLang="en-US" sz="2400" i="1" dirty="0">
                <a:solidFill>
                  <a:srgbClr val="3300FF"/>
                </a:solidFill>
                <a:latin typeface="Bradley Hand" pitchFamily="2" charset="77"/>
                <a:ea typeface="ＭＳ Ｐゴシック" panose="020B0600070205080204" pitchFamily="34" charset="-128"/>
              </a:rPr>
              <a:t>CURRENT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 – </a:t>
            </a:r>
            <a:r>
              <a:rPr lang="en-US" altLang="en-US" sz="2400" i="1" dirty="0">
                <a:solidFill>
                  <a:srgbClr val="3300FF"/>
                </a:solidFill>
                <a:latin typeface="Bradley Hand" pitchFamily="2" charset="77"/>
                <a:ea typeface="ＭＳ Ｐゴシック" panose="020B0600070205080204" pitchFamily="34" charset="-128"/>
              </a:rPr>
              <a:t>LAST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 &lt; 30) then </a:t>
            </a:r>
            <a:r>
              <a:rPr lang="en-US" altLang="en-US" sz="2400" i="1" dirty="0">
                <a:solidFill>
                  <a:srgbClr val="CC0033"/>
                </a:solidFill>
                <a:latin typeface="Bradley Hand" pitchFamily="2" charset="77"/>
                <a:ea typeface="ＭＳ Ｐゴシック" panose="020B0600070205080204" pitchFamily="34" charset="-128"/>
              </a:rPr>
              <a:t>NONE</a:t>
            </a:r>
            <a:endParaRPr lang="en-US" altLang="en-US" sz="2400" i="1" dirty="0">
              <a:latin typeface="Bradley Hand" pitchFamily="2" charset="77"/>
              <a:ea typeface="ＭＳ Ｐゴシック" panose="020B0600070205080204" pitchFamily="34" charset="-128"/>
            </a:endParaRP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if (</a:t>
            </a:r>
            <a:r>
              <a:rPr lang="en-US" altLang="en-US" sz="2400" i="1" dirty="0">
                <a:solidFill>
                  <a:srgbClr val="3300FF"/>
                </a:solidFill>
                <a:latin typeface="Bradley Hand" pitchFamily="2" charset="77"/>
                <a:ea typeface="ＭＳ Ｐゴシック" panose="020B0600070205080204" pitchFamily="34" charset="-128"/>
              </a:rPr>
              <a:t>SEASON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 = winter) then not </a:t>
            </a:r>
            <a:r>
              <a:rPr lang="en-US" altLang="en-US" sz="2400" i="1" dirty="0">
                <a:solidFill>
                  <a:srgbClr val="CC0033"/>
                </a:solidFill>
                <a:latin typeface="Bradley Hand" pitchFamily="2" charset="77"/>
                <a:ea typeface="ＭＳ Ｐゴシック" panose="020B0600070205080204" pitchFamily="34" charset="-128"/>
              </a:rPr>
              <a:t>BUGS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if (</a:t>
            </a:r>
            <a:r>
              <a:rPr lang="en-US" altLang="en-US" sz="2400" i="1" dirty="0">
                <a:solidFill>
                  <a:schemeClr val="hlink"/>
                </a:solidFill>
                <a:latin typeface="Bradley Hand" pitchFamily="2" charset="77"/>
                <a:ea typeface="ＭＳ Ｐゴシック" panose="020B0600070205080204" pitchFamily="34" charset="-128"/>
              </a:rPr>
              <a:t>BARE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) then </a:t>
            </a:r>
            <a:r>
              <a:rPr lang="en-US" altLang="en-US" sz="2400" i="1" dirty="0">
                <a:solidFill>
                  <a:srgbClr val="CC0033"/>
                </a:solidFill>
                <a:latin typeface="Bradley Hand" pitchFamily="2" charset="77"/>
                <a:ea typeface="ＭＳ Ｐゴシック" panose="020B0600070205080204" pitchFamily="34" charset="-128"/>
              </a:rPr>
              <a:t>TURF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if (</a:t>
            </a:r>
            <a:r>
              <a:rPr lang="en-US" altLang="en-US" sz="2400" i="1" dirty="0">
                <a:solidFill>
                  <a:schemeClr val="hlink"/>
                </a:solidFill>
                <a:latin typeface="Bradley Hand" pitchFamily="2" charset="77"/>
                <a:ea typeface="ＭＳ Ｐゴシック" panose="020B0600070205080204" pitchFamily="34" charset="-128"/>
              </a:rPr>
              <a:t>SPARSE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 and not </a:t>
            </a:r>
            <a:r>
              <a:rPr lang="en-US" altLang="en-US" sz="2400" i="1" dirty="0">
                <a:solidFill>
                  <a:schemeClr val="hlink"/>
                </a:solidFill>
                <a:latin typeface="Bradley Hand" pitchFamily="2" charset="77"/>
                <a:ea typeface="ＭＳ Ｐゴシック" panose="020B0600070205080204" pitchFamily="34" charset="-128"/>
              </a:rPr>
              <a:t>WEEDS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) then </a:t>
            </a:r>
            <a:r>
              <a:rPr lang="en-US" altLang="en-US" sz="2400" i="1" dirty="0">
                <a:solidFill>
                  <a:srgbClr val="CC0033"/>
                </a:solidFill>
                <a:latin typeface="Bradley Hand" pitchFamily="2" charset="77"/>
                <a:ea typeface="ＭＳ Ｐゴシック" panose="020B0600070205080204" pitchFamily="34" charset="-128"/>
              </a:rPr>
              <a:t>FEED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if (</a:t>
            </a:r>
            <a:r>
              <a:rPr lang="en-US" altLang="en-US" sz="2400" i="1" dirty="0">
                <a:solidFill>
                  <a:schemeClr val="hlink"/>
                </a:solidFill>
                <a:latin typeface="Bradley Hand" pitchFamily="2" charset="77"/>
                <a:ea typeface="ＭＳ Ｐゴシック" panose="020B0600070205080204" pitchFamily="34" charset="-128"/>
              </a:rPr>
              <a:t>BUGS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 and not </a:t>
            </a:r>
            <a:r>
              <a:rPr lang="en-US" altLang="en-US" sz="2400" i="1" dirty="0">
                <a:solidFill>
                  <a:schemeClr val="hlink"/>
                </a:solidFill>
                <a:latin typeface="Bradley Hand" pitchFamily="2" charset="77"/>
                <a:ea typeface="ＭＳ Ｐゴシック" panose="020B0600070205080204" pitchFamily="34" charset="-128"/>
              </a:rPr>
              <a:t>SPARSE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) then </a:t>
            </a:r>
            <a:r>
              <a:rPr lang="en-US" altLang="en-US" sz="2400" i="1" dirty="0">
                <a:solidFill>
                  <a:srgbClr val="CC0033"/>
                </a:solidFill>
                <a:latin typeface="Bradley Hand" pitchFamily="2" charset="77"/>
                <a:ea typeface="ＭＳ Ｐゴシック" panose="020B0600070205080204" pitchFamily="34" charset="-128"/>
              </a:rPr>
              <a:t>BUG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if (</a:t>
            </a:r>
            <a:r>
              <a:rPr lang="en-US" altLang="en-US" sz="2400" i="1" dirty="0">
                <a:solidFill>
                  <a:schemeClr val="hlink"/>
                </a:solidFill>
                <a:latin typeface="Bradley Hand" pitchFamily="2" charset="77"/>
                <a:ea typeface="ＭＳ Ｐゴシック" panose="020B0600070205080204" pitchFamily="34" charset="-128"/>
              </a:rPr>
              <a:t>WEEDS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 and not </a:t>
            </a:r>
            <a:r>
              <a:rPr lang="en-US" altLang="en-US" sz="2400" i="1" dirty="0">
                <a:solidFill>
                  <a:schemeClr val="hlink"/>
                </a:solidFill>
                <a:latin typeface="Bradley Hand" pitchFamily="2" charset="77"/>
                <a:ea typeface="ＭＳ Ｐゴシック" panose="020B0600070205080204" pitchFamily="34" charset="-128"/>
              </a:rPr>
              <a:t>SPARSE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) then </a:t>
            </a:r>
            <a:r>
              <a:rPr lang="en-US" altLang="en-US" sz="2400" i="1" dirty="0">
                <a:solidFill>
                  <a:srgbClr val="CC0033"/>
                </a:solidFill>
                <a:latin typeface="Bradley Hand" pitchFamily="2" charset="77"/>
                <a:ea typeface="ＭＳ Ｐゴシック" panose="020B0600070205080204" pitchFamily="34" charset="-128"/>
              </a:rPr>
              <a:t>WEED</a:t>
            </a:r>
            <a:endParaRPr lang="en-US" altLang="en-US" sz="2400" i="1" dirty="0">
              <a:latin typeface="Bradley Hand" pitchFamily="2" charset="77"/>
              <a:ea typeface="ＭＳ Ｐゴシック" panose="020B0600070205080204" pitchFamily="34" charset="-128"/>
            </a:endParaRP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if (</a:t>
            </a:r>
            <a:r>
              <a:rPr lang="en-US" altLang="en-US" sz="2400" i="1" dirty="0">
                <a:solidFill>
                  <a:schemeClr val="hlink"/>
                </a:solidFill>
                <a:latin typeface="Bradley Hand" pitchFamily="2" charset="77"/>
                <a:ea typeface="ＭＳ Ｐゴシック" panose="020B0600070205080204" pitchFamily="34" charset="-128"/>
              </a:rPr>
              <a:t>WEEDS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 and </a:t>
            </a:r>
            <a:r>
              <a:rPr lang="en-US" altLang="en-US" sz="2400" i="1" dirty="0">
                <a:solidFill>
                  <a:schemeClr val="hlink"/>
                </a:solidFill>
                <a:latin typeface="Bradley Hand" pitchFamily="2" charset="77"/>
                <a:ea typeface="ＭＳ Ｐゴシック" panose="020B0600070205080204" pitchFamily="34" charset="-128"/>
              </a:rPr>
              <a:t>SPARSE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) then </a:t>
            </a:r>
            <a:r>
              <a:rPr lang="en-US" altLang="en-US" sz="2400" i="1" dirty="0">
                <a:solidFill>
                  <a:srgbClr val="CC0033"/>
                </a:solidFill>
                <a:latin typeface="Bradley Hand" pitchFamily="2" charset="77"/>
                <a:ea typeface="ＭＳ Ｐゴシック" panose="020B0600070205080204" pitchFamily="34" charset="-128"/>
              </a:rPr>
              <a:t>WEEDFEED</a:t>
            </a:r>
            <a:endParaRPr lang="en-US" altLang="en-US" sz="2400" i="1" dirty="0">
              <a:latin typeface="Bradley Hand" pitchFamily="2" charset="77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3">
            <a:extLst>
              <a:ext uri="{FF2B5EF4-FFF2-40B4-BE49-F238E27FC236}">
                <a16:creationId xmlns:a16="http://schemas.microsoft.com/office/drawing/2014/main" id="{C80777A9-31CC-CC40-9CE2-173C3E0C10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540D403-07E8-C64A-ADB0-EF1810EC85F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27</a:t>
            </a:fld>
            <a:endParaRPr lang="en-US" altLang="en-US" sz="1400" dirty="0"/>
          </a:p>
        </p:txBody>
      </p:sp>
      <p:sp>
        <p:nvSpPr>
          <p:cNvPr id="29699" name="Rectangle 2">
            <a:extLst>
              <a:ext uri="{FF2B5EF4-FFF2-40B4-BE49-F238E27FC236}">
                <a16:creationId xmlns:a16="http://schemas.microsoft.com/office/drawing/2014/main" id="{536AA7E2-2013-B84C-9C57-3EC9C343DA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Expert Systems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(6 of 6)</a:t>
            </a:r>
          </a:p>
        </p:txBody>
      </p:sp>
      <p:sp>
        <p:nvSpPr>
          <p:cNvPr id="29700" name="Rectangle 3">
            <a:extLst>
              <a:ext uri="{FF2B5EF4-FFF2-40B4-BE49-F238E27FC236}">
                <a16:creationId xmlns:a16="http://schemas.microsoft.com/office/drawing/2014/main" id="{05886782-7D30-0F46-9EA9-2A8304D3F2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295400"/>
            <a:ext cx="82296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  <a:tabLst>
                <a:tab pos="2171700" algn="l"/>
              </a:tabLst>
            </a:pPr>
            <a:r>
              <a:rPr lang="en-US" altLang="en-US" sz="2800" dirty="0">
                <a:ea typeface="ＭＳ Ｐゴシック" panose="020B0600070205080204" pitchFamily="34" charset="-128"/>
              </a:rPr>
              <a:t>An execution of our inference engine:</a:t>
            </a:r>
            <a:endParaRPr lang="en-US" altLang="en-US" sz="2400" dirty="0">
              <a:latin typeface="Bradley Hand" pitchFamily="2" charset="77"/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tabLst>
                <a:tab pos="2171700" algn="l"/>
              </a:tabLst>
            </a:pPr>
            <a:r>
              <a:rPr lang="en-US" altLang="en-US" sz="2400" b="1" i="1" dirty="0">
                <a:latin typeface="Bradley Hand" pitchFamily="2" charset="77"/>
                <a:ea typeface="ＭＳ Ｐゴシック" panose="020B0600070205080204" pitchFamily="34" charset="-128"/>
              </a:rPr>
              <a:t>System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: 	Does the lawn have large, bare areas?</a:t>
            </a:r>
          </a:p>
          <a:p>
            <a:pPr lvl="1" eaLnBrk="1" hangingPunct="1">
              <a:lnSpc>
                <a:spcPct val="90000"/>
              </a:lnSpc>
              <a:tabLst>
                <a:tab pos="2171700" algn="l"/>
              </a:tabLst>
            </a:pPr>
            <a:r>
              <a:rPr lang="en-US" altLang="en-US" sz="2400" b="1" i="1" dirty="0">
                <a:latin typeface="Bradley Hand" pitchFamily="2" charset="77"/>
                <a:ea typeface="ＭＳ Ｐゴシック" panose="020B0600070205080204" pitchFamily="34" charset="-128"/>
              </a:rPr>
              <a:t>User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: 	No</a:t>
            </a:r>
          </a:p>
          <a:p>
            <a:pPr lvl="1" eaLnBrk="1" hangingPunct="1">
              <a:lnSpc>
                <a:spcPct val="90000"/>
              </a:lnSpc>
              <a:tabLst>
                <a:tab pos="2171700" algn="l"/>
              </a:tabLst>
            </a:pPr>
            <a:r>
              <a:rPr lang="en-US" altLang="en-US" sz="2400" b="1" i="1" dirty="0">
                <a:latin typeface="Bradley Hand" pitchFamily="2" charset="77"/>
                <a:ea typeface="ＭＳ Ｐゴシック" panose="020B0600070205080204" pitchFamily="34" charset="-128"/>
              </a:rPr>
              <a:t>System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: 	Does the lawn show evidence of bugs?</a:t>
            </a:r>
          </a:p>
          <a:p>
            <a:pPr lvl="1" eaLnBrk="1" hangingPunct="1">
              <a:lnSpc>
                <a:spcPct val="90000"/>
              </a:lnSpc>
              <a:tabLst>
                <a:tab pos="2171700" algn="l"/>
              </a:tabLst>
            </a:pPr>
            <a:r>
              <a:rPr lang="en-US" altLang="en-US" sz="2400" b="1" i="1" dirty="0">
                <a:latin typeface="Bradley Hand" pitchFamily="2" charset="77"/>
                <a:ea typeface="ＭＳ Ｐゴシック" panose="020B0600070205080204" pitchFamily="34" charset="-128"/>
              </a:rPr>
              <a:t>User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: 	No</a:t>
            </a:r>
          </a:p>
          <a:p>
            <a:pPr lvl="1" eaLnBrk="1" hangingPunct="1">
              <a:lnSpc>
                <a:spcPct val="90000"/>
              </a:lnSpc>
              <a:tabLst>
                <a:tab pos="2171700" algn="l"/>
              </a:tabLst>
            </a:pPr>
            <a:r>
              <a:rPr lang="en-US" altLang="en-US" sz="2400" b="1" i="1" dirty="0">
                <a:latin typeface="Bradley Hand" pitchFamily="2" charset="77"/>
                <a:ea typeface="ＭＳ Ｐゴシック" panose="020B0600070205080204" pitchFamily="34" charset="-128"/>
              </a:rPr>
              <a:t>System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: 	Is the lawn generally thin?</a:t>
            </a:r>
          </a:p>
          <a:p>
            <a:pPr lvl="1" eaLnBrk="1" hangingPunct="1">
              <a:lnSpc>
                <a:spcPct val="90000"/>
              </a:lnSpc>
              <a:tabLst>
                <a:tab pos="2171700" algn="l"/>
              </a:tabLst>
            </a:pPr>
            <a:r>
              <a:rPr lang="en-US" altLang="en-US" sz="2400" b="1" i="1" dirty="0">
                <a:latin typeface="Bradley Hand" pitchFamily="2" charset="77"/>
                <a:ea typeface="ＭＳ Ｐゴシック" panose="020B0600070205080204" pitchFamily="34" charset="-128"/>
              </a:rPr>
              <a:t>User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: 	Yes</a:t>
            </a:r>
          </a:p>
          <a:p>
            <a:pPr lvl="1" eaLnBrk="1" hangingPunct="1">
              <a:lnSpc>
                <a:spcPct val="90000"/>
              </a:lnSpc>
              <a:tabLst>
                <a:tab pos="2171700" algn="l"/>
              </a:tabLst>
            </a:pPr>
            <a:r>
              <a:rPr lang="en-US" altLang="en-US" sz="2400" b="1" i="1" dirty="0">
                <a:latin typeface="Bradley Hand" pitchFamily="2" charset="77"/>
                <a:ea typeface="ＭＳ Ｐゴシック" panose="020B0600070205080204" pitchFamily="34" charset="-128"/>
              </a:rPr>
              <a:t>System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: 	Does the lawn contain significant weeds?</a:t>
            </a:r>
          </a:p>
          <a:p>
            <a:pPr lvl="1" eaLnBrk="1" hangingPunct="1">
              <a:lnSpc>
                <a:spcPct val="90000"/>
              </a:lnSpc>
              <a:tabLst>
                <a:tab pos="2171700" algn="l"/>
              </a:tabLst>
            </a:pPr>
            <a:r>
              <a:rPr lang="en-US" altLang="en-US" sz="2400" b="1" i="1" dirty="0">
                <a:latin typeface="Bradley Hand" pitchFamily="2" charset="77"/>
                <a:ea typeface="ＭＳ Ｐゴシック" panose="020B0600070205080204" pitchFamily="34" charset="-128"/>
              </a:rPr>
              <a:t>User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: 	Yes</a:t>
            </a:r>
          </a:p>
          <a:p>
            <a:pPr lvl="1" eaLnBrk="1" hangingPunct="1">
              <a:lnSpc>
                <a:spcPct val="90000"/>
              </a:lnSpc>
              <a:tabLst>
                <a:tab pos="2171700" algn="l"/>
              </a:tabLst>
            </a:pPr>
            <a:r>
              <a:rPr lang="en-US" altLang="en-US" sz="2400" b="1" i="1" dirty="0">
                <a:latin typeface="Bradley Hand" pitchFamily="2" charset="77"/>
                <a:ea typeface="ＭＳ Ｐゴシック" panose="020B0600070205080204" pitchFamily="34" charset="-128"/>
              </a:rPr>
              <a:t>System</a:t>
            </a:r>
            <a:r>
              <a:rPr lang="en-US" altLang="en-US" sz="2400" i="1" dirty="0">
                <a:latin typeface="Bradley Hand" pitchFamily="2" charset="77"/>
                <a:ea typeface="ＭＳ Ｐゴシック" panose="020B0600070205080204" pitchFamily="34" charset="-128"/>
              </a:rPr>
              <a:t>: 	You should apply a weed-killing and 		fertilizer combination treatment.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Number Placeholder 3">
            <a:extLst>
              <a:ext uri="{FF2B5EF4-FFF2-40B4-BE49-F238E27FC236}">
                <a16:creationId xmlns:a16="http://schemas.microsoft.com/office/drawing/2014/main" id="{13A5A72A-8533-4540-BBFC-4C76E20FE9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C51B86C-DF43-234B-9BB0-CF7C06C6456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400" dirty="0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D3409569-F7F5-B94D-9B76-D7978AD9B4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Artificial Neural Network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4)</a:t>
            </a:r>
          </a:p>
        </p:txBody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6A895B23-54CE-CD4E-8E1B-000CBE61E1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Artificial Neural Networks</a:t>
            </a:r>
            <a:endParaRPr lang="en-US" altLang="en-US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 computer representation of knowledge that attempts to mimic the neural networks of the human body</a:t>
            </a:r>
          </a:p>
          <a:p>
            <a:pPr marL="0" indent="0" eaLnBrk="1" hangingPunct="1">
              <a:buFontTx/>
              <a:buNone/>
            </a:pPr>
            <a:r>
              <a:rPr lang="en-US" altLang="en-US" i="1" dirty="0">
                <a:ea typeface="ＭＳ Ｐゴシック" panose="020B0600070205080204" pitchFamily="34" charset="-128"/>
              </a:rPr>
              <a:t> Yes, but what is a human neural network?</a:t>
            </a:r>
          </a:p>
          <a:p>
            <a:pPr marL="0" indent="0" eaLnBrk="1" hangingPunct="1">
              <a:buFontTx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2">
            <a:extLst>
              <a:ext uri="{FF2B5EF4-FFF2-40B4-BE49-F238E27FC236}">
                <a16:creationId xmlns:a16="http://schemas.microsoft.com/office/drawing/2014/main" id="{1B5E748F-DA03-F946-BE94-438ABD73B4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B1B69DC-0302-2249-9753-C2CA35D8B6E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29</a:t>
            </a:fld>
            <a:endParaRPr lang="en-US" altLang="en-US" sz="1400" dirty="0"/>
          </a:p>
        </p:txBody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636495F7-F283-5C49-A5A6-19B92AE771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06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Neural Network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5)</a:t>
            </a:r>
          </a:p>
        </p:txBody>
      </p:sp>
      <p:pic>
        <p:nvPicPr>
          <p:cNvPr id="3" name="Picture 2" descr="The structure contains the &quot;Nucleus&quot; at the left side which is enclosed by a &quot;Cell body&quot; which in turn is surrounded by many &quot;Dendrites.&quot; This part is attached to a tube-like structure called &quot;Axon&quot; which has many broken axons joined together, that has an extension raised towards the top called &quot;Axon collateral.&quot; At the end of the tube-like structure (at the right) &quot;Muscle fibers&quot; are attached. The &quot;Direction of conduction&quot; is shown from left to right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06" y="2453640"/>
            <a:ext cx="7830589" cy="233920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56706" y="4828785"/>
            <a:ext cx="19718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>
                <a:latin typeface="+mn-lt"/>
              </a:rPr>
              <a:t>A biological neuron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Number Placeholder 3">
            <a:extLst>
              <a:ext uri="{FF2B5EF4-FFF2-40B4-BE49-F238E27FC236}">
                <a16:creationId xmlns:a16="http://schemas.microsoft.com/office/drawing/2014/main" id="{BA501BFB-1BAD-CA4C-A9EB-F6FD9C3502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95085B5-B6BD-9442-AA9D-FE3454B308F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 dirty="0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0B3761D0-9FFF-1F45-91E5-99404FB632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Chapter Goals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2)</a:t>
            </a:r>
          </a:p>
        </p:txBody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3F0A5E2B-15EC-DD4E-8FB3-B18F28ED5D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3820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Develop a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search tree </a:t>
            </a:r>
            <a:r>
              <a:rPr lang="en-US" altLang="en-US" dirty="0">
                <a:ea typeface="ＭＳ Ｐゴシック" panose="020B0600070205080204" pitchFamily="34" charset="-128"/>
              </a:rPr>
              <a:t>for simple scenarios</a:t>
            </a:r>
          </a:p>
          <a:p>
            <a:pPr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Explain the processing of an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expert system</a:t>
            </a:r>
          </a:p>
          <a:p>
            <a:pPr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Explain the processing of biological and artificial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neural networks</a:t>
            </a:r>
          </a:p>
          <a:p>
            <a:pPr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List the various aspects of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natural language processing</a:t>
            </a:r>
          </a:p>
          <a:p>
            <a:pPr eaLnBrk="1" hangingPunct="1">
              <a:lnSpc>
                <a:spcPct val="90000"/>
              </a:lnSpc>
              <a:spcBef>
                <a:spcPct val="300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Explain the types of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ambiguities </a:t>
            </a:r>
            <a:r>
              <a:rPr lang="en-US" altLang="en-US" dirty="0">
                <a:ea typeface="ＭＳ Ｐゴシック" panose="020B0600070205080204" pitchFamily="34" charset="-128"/>
              </a:rPr>
              <a:t>in natural language comprehension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Number Placeholder 3">
            <a:extLst>
              <a:ext uri="{FF2B5EF4-FFF2-40B4-BE49-F238E27FC236}">
                <a16:creationId xmlns:a16="http://schemas.microsoft.com/office/drawing/2014/main" id="{AC012068-34D6-5348-9F38-53ECA56FDE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8E9BE80-93DB-BE45-B9AB-FE9B781E9DD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30</a:t>
            </a:fld>
            <a:endParaRPr lang="en-US" altLang="en-US" sz="1400" dirty="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BDCFA592-0F6F-AB4E-A4DE-5355674265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Neural Network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5)</a:t>
            </a:r>
          </a:p>
        </p:txBody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C899954C-0E0D-9542-A4B3-BC2279CC38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447800"/>
            <a:ext cx="8229600" cy="48006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Neuron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single cell that conducts a chemically based electronic signal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At any point in time, a neuron is in either an </a:t>
            </a:r>
            <a:r>
              <a:rPr lang="en-US" altLang="en-US" sz="2800" b="1" dirty="0">
                <a:ea typeface="ＭＳ Ｐゴシック" panose="020B0600070205080204" pitchFamily="34" charset="-128"/>
              </a:rPr>
              <a:t>excited</a:t>
            </a:r>
            <a:r>
              <a:rPr lang="en-US" altLang="en-US" sz="2800" dirty="0">
                <a:ea typeface="ＭＳ Ｐゴシック" panose="020B0600070205080204" pitchFamily="34" charset="-128"/>
              </a:rPr>
              <a:t> state or an </a:t>
            </a:r>
            <a:r>
              <a:rPr lang="en-US" altLang="en-US" sz="2800" b="1" dirty="0">
                <a:ea typeface="ＭＳ Ｐゴシック" panose="020B0600070205080204" pitchFamily="34" charset="-128"/>
              </a:rPr>
              <a:t>inhibited</a:t>
            </a:r>
            <a:r>
              <a:rPr lang="en-US" altLang="en-US" sz="2800" dirty="0">
                <a:ea typeface="ＭＳ Ｐゴシック" panose="020B0600070205080204" pitchFamily="34" charset="-128"/>
              </a:rPr>
              <a:t> state 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Excited State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Neuron conducts a strong signal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Inhibited State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Neuron conducts a weak signal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3">
            <a:extLst>
              <a:ext uri="{FF2B5EF4-FFF2-40B4-BE49-F238E27FC236}">
                <a16:creationId xmlns:a16="http://schemas.microsoft.com/office/drawing/2014/main" id="{9524A185-6B75-7C49-9657-33CB3BC158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2663014-77AC-4840-8A00-F39281872A5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31</a:t>
            </a:fld>
            <a:endParaRPr lang="en-US" altLang="en-US" sz="1400" dirty="0"/>
          </a:p>
        </p:txBody>
      </p:sp>
      <p:sp>
        <p:nvSpPr>
          <p:cNvPr id="33795" name="Rectangle 2">
            <a:extLst>
              <a:ext uri="{FF2B5EF4-FFF2-40B4-BE49-F238E27FC236}">
                <a16:creationId xmlns:a16="http://schemas.microsoft.com/office/drawing/2014/main" id="{A7808116-1FBC-654D-9B35-BFD6839FD3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Neural Network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(3 of 5)</a:t>
            </a:r>
          </a:p>
        </p:txBody>
      </p:sp>
      <p:sp>
        <p:nvSpPr>
          <p:cNvPr id="33796" name="Rectangle 3">
            <a:extLst>
              <a:ext uri="{FF2B5EF4-FFF2-40B4-BE49-F238E27FC236}">
                <a16:creationId xmlns:a16="http://schemas.microsoft.com/office/drawing/2014/main" id="{E3814E57-98D9-9F4F-9CCC-0B71BDF9E4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Pathway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series of connected neurons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Dendrites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Input tentacles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Axon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Primary output tentacle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Synapse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Space between axon and a dendrite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Number Placeholder 3">
            <a:extLst>
              <a:ext uri="{FF2B5EF4-FFF2-40B4-BE49-F238E27FC236}">
                <a16:creationId xmlns:a16="http://schemas.microsoft.com/office/drawing/2014/main" id="{43198912-DD65-184D-ABA7-800C575C95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FEF78CE-EA54-904A-BF1A-7DE4EEE1D6E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32</a:t>
            </a:fld>
            <a:endParaRPr lang="en-US" altLang="en-US" sz="1400" dirty="0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A730561F-871A-464F-AD20-AA0DB5D206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Neural Network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(4 of 5)</a:t>
            </a:r>
          </a:p>
        </p:txBody>
      </p:sp>
      <p:sp>
        <p:nvSpPr>
          <p:cNvPr id="34820" name="Rectangle 6">
            <a:extLst>
              <a:ext uri="{FF2B5EF4-FFF2-40B4-BE49-F238E27FC236}">
                <a16:creationId xmlns:a16="http://schemas.microsoft.com/office/drawing/2014/main" id="{255CE46A-6C5D-B941-98C6-B12483DF54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4648200"/>
            <a:ext cx="5791200" cy="1371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i="1" dirty="0"/>
              <a:t>Chemical composition of a synapse tempers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i="1" dirty="0"/>
              <a:t>the strength of its input signal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i="1" dirty="0"/>
              <a:t>A neuron accepts many input signals, each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i="1" dirty="0"/>
              <a:t>weighted by corresponding synapse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800" i="1" dirty="0"/>
          </a:p>
        </p:txBody>
      </p:sp>
      <p:pic>
        <p:nvPicPr>
          <p:cNvPr id="3" name="Picture 2" descr="The structure contains the &quot;Nucleus&quot; at the left side which is enclosed by a &quot;Cell body&quot; which in turn is surrounded by many &quot;Dendrites.&quot; This part is attached to a tube-like structure called &quot;Axon&quot; which has many broken axons joined together, that has an extension raised towards the top called &quot;Axon collateral.&quot; At the end of the tube-like structure (at the right) &quot;Muscle fibers&quot; are attached. The &quot;Direction of conduction&quot; is shown from left to right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06" y="1676400"/>
            <a:ext cx="7830589" cy="233920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6706" y="4141058"/>
            <a:ext cx="19718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>
                <a:latin typeface="+mn-lt"/>
              </a:rPr>
              <a:t>A biological neuron 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Number Placeholder 3">
            <a:extLst>
              <a:ext uri="{FF2B5EF4-FFF2-40B4-BE49-F238E27FC236}">
                <a16:creationId xmlns:a16="http://schemas.microsoft.com/office/drawing/2014/main" id="{24B54234-1CF9-F44A-AFD5-A5CFEE31A1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5B04FA2-4F3B-5A46-9BE8-41646F22920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33</a:t>
            </a:fld>
            <a:endParaRPr lang="en-US" altLang="en-US" sz="1400" dirty="0"/>
          </a:p>
        </p:txBody>
      </p:sp>
      <p:sp>
        <p:nvSpPr>
          <p:cNvPr id="35843" name="Rectangle 2">
            <a:extLst>
              <a:ext uri="{FF2B5EF4-FFF2-40B4-BE49-F238E27FC236}">
                <a16:creationId xmlns:a16="http://schemas.microsoft.com/office/drawing/2014/main" id="{B713CC52-6624-FE4F-9339-0BCB697BA8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06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Neural Network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(5 of 5)</a:t>
            </a:r>
          </a:p>
        </p:txBody>
      </p:sp>
      <p:sp>
        <p:nvSpPr>
          <p:cNvPr id="35844" name="Text Box 6">
            <a:extLst>
              <a:ext uri="{FF2B5EF4-FFF2-40B4-BE49-F238E27FC236}">
                <a16:creationId xmlns:a16="http://schemas.microsoft.com/office/drawing/2014/main" id="{A8D8B8B8-0ED1-C145-97F7-406C2D660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828800"/>
            <a:ext cx="7467600" cy="1843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/>
              <a:t>The pathways along the neural nets are in a constant state of flux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/>
              <a:t>As we learn new things, new strong neural pathways in our brain are formed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Number Placeholder 3">
            <a:extLst>
              <a:ext uri="{FF2B5EF4-FFF2-40B4-BE49-F238E27FC236}">
                <a16:creationId xmlns:a16="http://schemas.microsoft.com/office/drawing/2014/main" id="{25790E27-D8C4-EA46-B2F8-2E7684B8AD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7A71242-8A7D-3E48-B0F5-79D0346B474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34</a:t>
            </a:fld>
            <a:endParaRPr lang="en-US" altLang="en-US" sz="1400" dirty="0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2DF5C83E-1AEF-E84C-B5F0-AF17DA93CC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Artificial Neural Networks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4)</a:t>
            </a:r>
          </a:p>
        </p:txBody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0D55540F-0A8F-E04F-8415-BE7DEC8A2A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Each processing element in an 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artificial neural net </a:t>
            </a:r>
            <a:r>
              <a:rPr lang="en-US" altLang="en-US" dirty="0">
                <a:ea typeface="ＭＳ Ｐゴシック" panose="020B0600070205080204" pitchFamily="34" charset="-128"/>
              </a:rPr>
              <a:t>is analogous to a biological neuron</a:t>
            </a:r>
          </a:p>
          <a:p>
            <a:pPr marL="806450"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An element accepts a certain number of input values (dendrites) and produces a single output value (axon) of either 0 or 1</a:t>
            </a:r>
          </a:p>
          <a:p>
            <a:pPr marL="806450"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Associated with each input value is a numeric weight (synapse)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Number Placeholder 3">
            <a:extLst>
              <a:ext uri="{FF2B5EF4-FFF2-40B4-BE49-F238E27FC236}">
                <a16:creationId xmlns:a16="http://schemas.microsoft.com/office/drawing/2014/main" id="{12CF85D6-ED07-CA46-9C05-6FA37647B2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0770BE9-2084-014D-AC1A-1976D26BF54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en-US" sz="1400" dirty="0"/>
          </a:p>
        </p:txBody>
      </p:sp>
      <p:sp>
        <p:nvSpPr>
          <p:cNvPr id="37891" name="Rectangle 2">
            <a:extLst>
              <a:ext uri="{FF2B5EF4-FFF2-40B4-BE49-F238E27FC236}">
                <a16:creationId xmlns:a16="http://schemas.microsoft.com/office/drawing/2014/main" id="{18A01BAE-1B8D-5C47-8A65-05D0E1D921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Artificial Neural Networks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(3 of 4)</a:t>
            </a:r>
          </a:p>
        </p:txBody>
      </p:sp>
      <p:sp>
        <p:nvSpPr>
          <p:cNvPr id="37892" name="Rectangle 3">
            <a:extLst>
              <a:ext uri="{FF2B5EF4-FFF2-40B4-BE49-F238E27FC236}">
                <a16:creationId xmlns:a16="http://schemas.microsoft.com/office/drawing/2014/main" id="{B66F4F5E-580B-5346-8EB0-776057CC0E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The </a:t>
            </a: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effective weight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of the element is the sum of the weights multiplied by their respective input values</a:t>
            </a:r>
          </a:p>
          <a:p>
            <a:pPr lvl="2" eaLnBrk="1" hangingPunct="1"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v1 * w1 + v2 * w2 + v3 * w3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Each element has a numeric threshold value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If the effective weight exceeds the threshold, the unit produces an output value of 1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dirty="0">
                <a:ea typeface="ＭＳ Ｐゴシック" panose="020B0600070205080204" pitchFamily="34" charset="-128"/>
              </a:rPr>
              <a:t>If it does not exceed the threshold, it produces an output value of 0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Number Placeholder 3">
            <a:extLst>
              <a:ext uri="{FF2B5EF4-FFF2-40B4-BE49-F238E27FC236}">
                <a16:creationId xmlns:a16="http://schemas.microsoft.com/office/drawing/2014/main" id="{54CC89EF-1CCC-9544-9873-6A3B06BBBB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8BD7885-574B-A043-B5FF-D12F1DB9649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36</a:t>
            </a:fld>
            <a:endParaRPr lang="en-US" altLang="en-US" sz="1400" dirty="0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BB266CAC-72A8-DB4A-88C7-D8E8C604F5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Artificial Neural Networks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(4 of 4)</a:t>
            </a:r>
          </a:p>
        </p:txBody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413964CF-766A-204E-8E6D-9559BF544E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4478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Training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The process of adjusting the weights and threshold values in a neural net 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i="1" dirty="0">
                <a:ea typeface="ＭＳ Ｐゴシック" panose="020B0600070205080204" pitchFamily="34" charset="-128"/>
              </a:rPr>
              <a:t>How does this all work?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Train a neural net to recognize a cat in a picture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Given one output value per pixel, train network to produce an output value of 1 for every pixel that contributes to the cat and 0 for every one that </a:t>
            </a:r>
            <a:r>
              <a:rPr lang="en-US" altLang="en-US" sz="2800" dirty="0" err="1">
                <a:ea typeface="ＭＳ Ｐゴシック" panose="020B0600070205080204" pitchFamily="34" charset="-128"/>
              </a:rPr>
              <a:t>doesn</a:t>
            </a:r>
            <a:r>
              <a:rPr lang="fr-FR" altLang="en-US" sz="2800" dirty="0">
                <a:ea typeface="ＭＳ Ｐゴシック" panose="020B0600070205080204" pitchFamily="34" charset="-128"/>
              </a:rPr>
              <a:t>'</a:t>
            </a:r>
            <a:r>
              <a:rPr lang="en-US" altLang="en-US" sz="2800" dirty="0">
                <a:ea typeface="ＭＳ Ｐゴシック" panose="020B0600070205080204" pitchFamily="34" charset="-128"/>
              </a:rPr>
              <a:t>t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Number Placeholder 3">
            <a:extLst>
              <a:ext uri="{FF2B5EF4-FFF2-40B4-BE49-F238E27FC236}">
                <a16:creationId xmlns:a16="http://schemas.microsoft.com/office/drawing/2014/main" id="{58598EF4-1F2D-0748-91CD-344A2431F2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06ED1F4-57A7-6F4D-BE36-AB9BEE39798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37</a:t>
            </a:fld>
            <a:endParaRPr lang="en-US" altLang="en-US" sz="1400" dirty="0"/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0BF4E204-576F-1148-B24B-94C6D815A8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Natural Language Processing</a:t>
            </a:r>
          </a:p>
        </p:txBody>
      </p:sp>
      <p:sp>
        <p:nvSpPr>
          <p:cNvPr id="39940" name="Rectangle 3">
            <a:extLst>
              <a:ext uri="{FF2B5EF4-FFF2-40B4-BE49-F238E27FC236}">
                <a16:creationId xmlns:a16="http://schemas.microsoft.com/office/drawing/2014/main" id="{2FA83CF9-B911-A246-8DF6-BE1F6A71AD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3716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Three basic types of processing occur during human/ computer voice interaction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Voice Synthesis</a:t>
            </a:r>
            <a:endParaRPr lang="en-US" altLang="en-US" sz="24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Using a computer to recreate the sound of human speech</a:t>
            </a:r>
            <a:r>
              <a:rPr lang="en-US" altLang="en-US" sz="2400" b="1" dirty="0">
                <a:solidFill>
                  <a:srgbClr val="3300FF"/>
                </a:solidFill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Voice Recognition</a:t>
            </a: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Using a computer to recognize the words spoken by a human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Natural-Language Comprehension</a:t>
            </a:r>
            <a:endParaRPr lang="en-US" altLang="en-US" sz="24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Using a computer to apply a meaningful interpretation to human communication</a:t>
            </a:r>
            <a:endParaRPr lang="en-US" altLang="en-US" sz="2800" dirty="0"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Number Placeholder 3">
            <a:extLst>
              <a:ext uri="{FF2B5EF4-FFF2-40B4-BE49-F238E27FC236}">
                <a16:creationId xmlns:a16="http://schemas.microsoft.com/office/drawing/2014/main" id="{FDB468C0-83F9-5448-8425-49F3EDE6CA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EDCC101-FB56-4B4B-85A7-2E1A04A7EA9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38</a:t>
            </a:fld>
            <a:endParaRPr lang="en-US" altLang="en-US" sz="1400" dirty="0"/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7F23F25C-397D-544F-A4A8-60CDC146EE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Voice Synthesis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3)</a:t>
            </a:r>
          </a:p>
        </p:txBody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EBEAF2B1-16B1-674B-B57B-162F5D6A43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3716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ea typeface="ＭＳ Ｐゴシック" panose="020B0600070205080204" pitchFamily="34" charset="-128"/>
              </a:rPr>
              <a:t>One Approach to Voice Synthesis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Dynamic Voice Generation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computer examines the letters that make up a word and produces the sequence of sounds that correspond to those letters in an attempt to vocalize the word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Phonemes</a:t>
            </a:r>
            <a:r>
              <a:rPr lang="en-US" altLang="en-US" sz="2800" dirty="0">
                <a:solidFill>
                  <a:srgbClr val="3333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The sound units into which human speech has been categorized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Number Placeholder 2">
            <a:extLst>
              <a:ext uri="{FF2B5EF4-FFF2-40B4-BE49-F238E27FC236}">
                <a16:creationId xmlns:a16="http://schemas.microsoft.com/office/drawing/2014/main" id="{1798E903-EC1E-1041-A31A-94FF4FFA05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EBE71F1-56D8-B945-BEC3-D0738C5E021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39</a:t>
            </a:fld>
            <a:endParaRPr lang="en-US" altLang="en-US" sz="1400" dirty="0"/>
          </a:p>
        </p:txBody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FE5B010E-4D10-F045-B83D-8107043207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06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Voice Synthesis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3)</a:t>
            </a:r>
          </a:p>
        </p:txBody>
      </p:sp>
      <p:pic>
        <p:nvPicPr>
          <p:cNvPr id="3" name="Picture 2" descr="Table 1 titled &quot;Consonants&quot; has four column headers: Symbols and Examples which infers the following data (row-wise): p and Pipe; b and Babe; m and Maim; f and Fee, phone, rough; v and Vie, love; th and Thin, bath; th and The, bathe; t and Tea, beat; n and Nine; l and Law, ball; r and Run, bar; k and Kick, cat; g and Get; ng and Sing; s (cap) and Shoe, ash, sugar; z (cap) and Measure; c (cap) and Chat, batch; J (cap) and Jaw, judge, gin; d and Day, bad; u and Uh uh; s and See, less, city; z and Zoo, booze. Table 2 titled &quot;Vowels&quot; has two column headers: Symbols and Examples which infers the following data (row-wise): i and Eel, sea, see; I and Ill, bill; e and Ale, aim, day; e and Elk, bet, bear; a and At, mat; u and Due, new, zoo; ud and Book, sugar; o and Own, no, know; aw and Aw, crawl, law, dog; a and Hot, bar, dart; er and Sir, nerd, bird; u and Cut, bun. Table 3 titled &quot;Semi-vowels&quot; infers the following row-wise data: w and we; h and He; j and you, beyond. Table 4 titled &quot;Diphthongs&quot; infers the following row-wise data: aj and Bite, fight; aw and out, cow; 0 and Boy, boil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371600"/>
            <a:ext cx="6705600" cy="405402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43000" y="5562600"/>
            <a:ext cx="31020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>
                <a:latin typeface="+mn-lt"/>
              </a:rPr>
              <a:t>Phonemes for American English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Number Placeholder 3">
            <a:extLst>
              <a:ext uri="{FF2B5EF4-FFF2-40B4-BE49-F238E27FC236}">
                <a16:creationId xmlns:a16="http://schemas.microsoft.com/office/drawing/2014/main" id="{43E92C1C-8395-984D-8CBC-56296CB2C4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E1F70B4-C232-704B-B2E1-D9D1772AFFF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 dirty="0"/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0FCC07FD-6161-A24B-B147-3A9BA92026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Thinking Machines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4)</a:t>
            </a:r>
          </a:p>
        </p:txBody>
      </p:sp>
      <p:sp>
        <p:nvSpPr>
          <p:cNvPr id="6148" name="Rectangle 5">
            <a:extLst>
              <a:ext uri="{FF2B5EF4-FFF2-40B4-BE49-F238E27FC236}">
                <a16:creationId xmlns:a16="http://schemas.microsoft.com/office/drawing/2014/main" id="{8C5DC10B-4EBD-2F42-B379-C9A23B928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8900" y="2323193"/>
            <a:ext cx="1905000" cy="2667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Can you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find the cat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in this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picture?</a:t>
            </a:r>
          </a:p>
        </p:txBody>
      </p:sp>
      <p:pic>
        <p:nvPicPr>
          <p:cNvPr id="3" name="Picture 2" descr="A photograph shows a cat sitting on a table has a flower vase, a small standing photo frame, and a clock piece in its surrounding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278858"/>
            <a:ext cx="4121034" cy="275567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219200" y="5130225"/>
            <a:ext cx="412103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>
                <a:latin typeface="+mn-lt"/>
              </a:rPr>
              <a:t>A computer might have trouble identifying the cat in this picture </a:t>
            </a:r>
          </a:p>
        </p:txBody>
      </p:sp>
      <p:sp>
        <p:nvSpPr>
          <p:cNvPr id="4" name="Rectangle 3"/>
          <p:cNvSpPr/>
          <p:nvPr/>
        </p:nvSpPr>
        <p:spPr>
          <a:xfrm rot="16200000">
            <a:off x="4840172" y="4233668"/>
            <a:ext cx="137088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900" dirty="0"/>
              <a:t>Courtesy of Amy Rose 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Number Placeholder 3">
            <a:extLst>
              <a:ext uri="{FF2B5EF4-FFF2-40B4-BE49-F238E27FC236}">
                <a16:creationId xmlns:a16="http://schemas.microsoft.com/office/drawing/2014/main" id="{F6CE856C-B114-D843-8BC0-3E1BE45F00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077B68E-DF95-754B-84DA-4B3D7F2DA59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40</a:t>
            </a:fld>
            <a:endParaRPr lang="en-US" altLang="en-US" sz="1400" dirty="0"/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18B430A9-23C1-7247-B04D-7BEB0383B3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Voice Synthesis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(3 of 3)</a:t>
            </a:r>
          </a:p>
        </p:txBody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60BDD71C-A483-834B-9A14-343BA060AC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8768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800" b="1" dirty="0">
                <a:ea typeface="ＭＳ Ｐゴシック" panose="020B0600070205080204" pitchFamily="34" charset="-128"/>
              </a:rPr>
              <a:t>Another Approach to Voice Synthesis</a:t>
            </a:r>
            <a:endParaRPr lang="en-US" altLang="en-US" sz="2800" b="1" dirty="0">
              <a:solidFill>
                <a:srgbClr val="3333FF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Recorded Speech</a:t>
            </a:r>
            <a:r>
              <a:rPr lang="en-US" altLang="en-US" sz="28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 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large collection of words is recorded digitally and individual words are selected to make up a message</a:t>
            </a:r>
          </a:p>
          <a:p>
            <a:pPr marL="0" indent="0" eaLnBrk="1" hangingPunct="1"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Many words must be recorded more than once to reflect different pronunciations and inflections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Number Placeholder 3">
            <a:extLst>
              <a:ext uri="{FF2B5EF4-FFF2-40B4-BE49-F238E27FC236}">
                <a16:creationId xmlns:a16="http://schemas.microsoft.com/office/drawing/2014/main" id="{ABA0C529-0CDC-6648-934F-C1CC669D36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295A8CC-8323-3947-861F-FCADD3B1628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41</a:t>
            </a:fld>
            <a:endParaRPr lang="en-US" altLang="en-US" sz="1400" dirty="0"/>
          </a:p>
        </p:txBody>
      </p:sp>
      <p:sp>
        <p:nvSpPr>
          <p:cNvPr id="44035" name="Rectangle 2">
            <a:extLst>
              <a:ext uri="{FF2B5EF4-FFF2-40B4-BE49-F238E27FC236}">
                <a16:creationId xmlns:a16="http://schemas.microsoft.com/office/drawing/2014/main" id="{7481A71C-F006-5D45-8A21-4116EAE6AD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Voice Recognition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3)</a:t>
            </a:r>
          </a:p>
        </p:txBody>
      </p:sp>
      <p:sp>
        <p:nvSpPr>
          <p:cNvPr id="44036" name="Rectangle 3">
            <a:extLst>
              <a:ext uri="{FF2B5EF4-FFF2-40B4-BE49-F238E27FC236}">
                <a16:creationId xmlns:a16="http://schemas.microsoft.com/office/drawing/2014/main" id="{1A64BB84-B088-7E47-ACFD-A5A3DA1153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800" b="1" dirty="0">
                <a:ea typeface="ＭＳ Ｐゴシック" panose="020B0600070205080204" pitchFamily="34" charset="-128"/>
              </a:rPr>
              <a:t>Problems with understanding speech</a:t>
            </a:r>
            <a:endParaRPr lang="en-US" altLang="en-US" sz="2800" dirty="0">
              <a:ea typeface="ＭＳ Ｐゴシック" panose="020B0600070205080204" pitchFamily="34" charset="-128"/>
            </a:endParaRPr>
          </a:p>
          <a:p>
            <a:pPr marL="857250"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Each person</a:t>
            </a:r>
            <a:r>
              <a:rPr lang="fr-FR" altLang="en-US" dirty="0">
                <a:ea typeface="ＭＳ Ｐゴシック" panose="020B0600070205080204" pitchFamily="34" charset="-128"/>
              </a:rPr>
              <a:t>'</a:t>
            </a:r>
            <a:r>
              <a:rPr lang="en-US" altLang="en-US" dirty="0">
                <a:ea typeface="ＭＳ Ｐゴシック" panose="020B0600070205080204" pitchFamily="34" charset="-128"/>
              </a:rPr>
              <a:t>s sounds are unique</a:t>
            </a:r>
          </a:p>
          <a:p>
            <a:pPr marL="857250"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Each person</a:t>
            </a:r>
            <a:r>
              <a:rPr lang="fr-FR" altLang="en-US" dirty="0">
                <a:ea typeface="ＭＳ Ｐゴシック" panose="020B0600070205080204" pitchFamily="34" charset="-128"/>
              </a:rPr>
              <a:t>'</a:t>
            </a:r>
            <a:r>
              <a:rPr lang="en-US" altLang="en-US" dirty="0">
                <a:ea typeface="ＭＳ Ｐゴシック" panose="020B0600070205080204" pitchFamily="34" charset="-128"/>
              </a:rPr>
              <a:t>s shape of mouth, tongue, throat, and nasal cavities that affect the pitch and resonance of our spoken voice are unique</a:t>
            </a:r>
          </a:p>
          <a:p>
            <a:pPr marL="857250"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Speech impediments, mumbling, volume, regional accents, and the health of the speaker are further complications</a:t>
            </a: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Number Placeholder 3">
            <a:extLst>
              <a:ext uri="{FF2B5EF4-FFF2-40B4-BE49-F238E27FC236}">
                <a16:creationId xmlns:a16="http://schemas.microsoft.com/office/drawing/2014/main" id="{638DA943-98A9-6149-AD87-9857B5116A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B7E8C47-1D76-EB4E-B171-0A08A35AE8E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42</a:t>
            </a:fld>
            <a:endParaRPr lang="en-US" altLang="en-US" sz="1400" dirty="0"/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5C5F606F-6366-2649-92E8-E63A082499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Voice Recognition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3)</a:t>
            </a:r>
          </a:p>
        </p:txBody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EBD67E22-CF45-3845-83FE-91BF6C4DB9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447800"/>
            <a:ext cx="8229600" cy="48006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ea typeface="ＭＳ Ｐゴシック" panose="020B0600070205080204" pitchFamily="34" charset="-128"/>
              </a:rPr>
              <a:t>Other problems</a:t>
            </a:r>
            <a:endParaRPr lang="en-US" altLang="en-US" sz="28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ea typeface="ＭＳ Ｐゴシック" panose="020B0600070205080204" pitchFamily="34" charset="-128"/>
              </a:rPr>
              <a:t>Humans speak in a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continuous, flowing</a:t>
            </a:r>
            <a:r>
              <a:rPr lang="en-US" altLang="en-US" sz="2400" dirty="0">
                <a:ea typeface="ＭＳ Ｐゴシック" panose="020B0600070205080204" pitchFamily="34" charset="-128"/>
              </a:rPr>
              <a:t> manner, stringing words together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500" dirty="0">
                <a:ea typeface="ＭＳ Ｐゴシック" panose="020B0600070205080204" pitchFamily="34" charset="-128"/>
              </a:rPr>
              <a:t>Sound-alike phrases like </a:t>
            </a:r>
            <a:r>
              <a:rPr lang="ja-JP" altLang="en-US" sz="2500" dirty="0">
                <a:ea typeface="ＭＳ Ｐゴシック" panose="020B0600070205080204" pitchFamily="34" charset="-128"/>
              </a:rPr>
              <a:t>“</a:t>
            </a:r>
            <a:r>
              <a:rPr lang="en-US" altLang="ja-JP" sz="2500" dirty="0">
                <a:ea typeface="ＭＳ Ｐゴシック" panose="020B0600070205080204" pitchFamily="34" charset="-128"/>
              </a:rPr>
              <a:t>ice cream</a:t>
            </a:r>
            <a:r>
              <a:rPr lang="ja-JP" altLang="en-US" sz="2500" dirty="0">
                <a:ea typeface="ＭＳ Ｐゴシック" panose="020B0600070205080204" pitchFamily="34" charset="-128"/>
              </a:rPr>
              <a:t>”</a:t>
            </a:r>
            <a:r>
              <a:rPr lang="en-US" altLang="ja-JP" sz="2500" dirty="0">
                <a:ea typeface="ＭＳ Ｐゴシック" panose="020B0600070205080204" pitchFamily="34" charset="-128"/>
              </a:rPr>
              <a:t> and </a:t>
            </a:r>
            <a:r>
              <a:rPr lang="ja-JP" altLang="en-US" sz="2500" dirty="0">
                <a:ea typeface="ＭＳ Ｐゴシック" panose="020B0600070205080204" pitchFamily="34" charset="-128"/>
              </a:rPr>
              <a:t>“</a:t>
            </a:r>
            <a:r>
              <a:rPr lang="en-US" altLang="ja-JP" sz="2500" dirty="0">
                <a:ea typeface="ＭＳ Ｐゴシック" panose="020B0600070205080204" pitchFamily="34" charset="-128"/>
              </a:rPr>
              <a:t>I scream</a:t>
            </a:r>
            <a:r>
              <a:rPr lang="ja-JP" altLang="en-US" sz="2500" dirty="0">
                <a:ea typeface="ＭＳ Ｐゴシック" panose="020B0600070205080204" pitchFamily="34" charset="-128"/>
              </a:rPr>
              <a:t>”</a:t>
            </a:r>
            <a:endParaRPr lang="en-US" altLang="ja-JP" sz="25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en-US" sz="2500" dirty="0">
                <a:ea typeface="ＭＳ Ｐゴシック" panose="020B0600070205080204" pitchFamily="34" charset="-128"/>
              </a:rPr>
              <a:t>Homonyms such as </a:t>
            </a:r>
            <a:r>
              <a:rPr lang="ja-JP" altLang="en-US" sz="2500" dirty="0">
                <a:ea typeface="ＭＳ Ｐゴシック" panose="020B0600070205080204" pitchFamily="34" charset="-128"/>
              </a:rPr>
              <a:t>“</a:t>
            </a:r>
            <a:r>
              <a:rPr lang="en-US" altLang="ja-JP" sz="2500" dirty="0">
                <a:ea typeface="ＭＳ Ｐゴシック" panose="020B0600070205080204" pitchFamily="34" charset="-128"/>
              </a:rPr>
              <a:t>I</a:t>
            </a:r>
            <a:r>
              <a:rPr lang="ja-JP" altLang="en-US" sz="2500" dirty="0">
                <a:ea typeface="ＭＳ Ｐゴシック" panose="020B0600070205080204" pitchFamily="34" charset="-128"/>
              </a:rPr>
              <a:t>”</a:t>
            </a:r>
            <a:r>
              <a:rPr lang="en-US" altLang="ja-JP" sz="2500" dirty="0">
                <a:ea typeface="ＭＳ Ｐゴシック" panose="020B0600070205080204" pitchFamily="34" charset="-128"/>
              </a:rPr>
              <a:t> &amp; </a:t>
            </a:r>
            <a:r>
              <a:rPr lang="ja-JP" altLang="en-US" sz="2500" dirty="0">
                <a:ea typeface="ＭＳ Ｐゴシック" panose="020B0600070205080204" pitchFamily="34" charset="-128"/>
              </a:rPr>
              <a:t>“</a:t>
            </a:r>
            <a:r>
              <a:rPr lang="en-US" altLang="ja-JP" sz="2500" dirty="0">
                <a:ea typeface="ＭＳ Ｐゴシック" panose="020B0600070205080204" pitchFamily="34" charset="-128"/>
              </a:rPr>
              <a:t>eye</a:t>
            </a:r>
            <a:r>
              <a:rPr lang="ja-JP" altLang="en-US" sz="2500" dirty="0">
                <a:ea typeface="ＭＳ Ｐゴシック" panose="020B0600070205080204" pitchFamily="34" charset="-128"/>
              </a:rPr>
              <a:t>”</a:t>
            </a:r>
            <a:r>
              <a:rPr lang="en-US" altLang="ja-JP" sz="2500" dirty="0">
                <a:ea typeface="ＭＳ Ｐゴシック" panose="020B0600070205080204" pitchFamily="34" charset="-128"/>
              </a:rPr>
              <a:t> or </a:t>
            </a:r>
            <a:r>
              <a:rPr lang="ja-JP" altLang="en-US" sz="2500" dirty="0">
                <a:ea typeface="ＭＳ Ｐゴシック" panose="020B0600070205080204" pitchFamily="34" charset="-128"/>
              </a:rPr>
              <a:t>“</a:t>
            </a:r>
            <a:r>
              <a:rPr lang="en-US" altLang="ja-JP" sz="2500" dirty="0">
                <a:ea typeface="ＭＳ Ｐゴシック" panose="020B0600070205080204" pitchFamily="34" charset="-128"/>
              </a:rPr>
              <a:t>see</a:t>
            </a:r>
            <a:r>
              <a:rPr lang="ja-JP" altLang="en-US" sz="2500" dirty="0">
                <a:ea typeface="ＭＳ Ｐゴシック" panose="020B0600070205080204" pitchFamily="34" charset="-128"/>
              </a:rPr>
              <a:t>”</a:t>
            </a:r>
            <a:r>
              <a:rPr lang="en-US" altLang="ja-JP" sz="2500" dirty="0">
                <a:ea typeface="ＭＳ Ｐゴシック" panose="020B0600070205080204" pitchFamily="34" charset="-128"/>
              </a:rPr>
              <a:t> &amp; </a:t>
            </a:r>
            <a:r>
              <a:rPr lang="ja-JP" altLang="en-US" sz="2500" dirty="0">
                <a:ea typeface="ＭＳ Ｐゴシック" panose="020B0600070205080204" pitchFamily="34" charset="-128"/>
              </a:rPr>
              <a:t>“</a:t>
            </a:r>
            <a:r>
              <a:rPr lang="en-US" altLang="ja-JP" sz="2500" dirty="0">
                <a:ea typeface="ＭＳ Ｐゴシック" panose="020B0600070205080204" pitchFamily="34" charset="-128"/>
              </a:rPr>
              <a:t>sea</a:t>
            </a:r>
            <a:r>
              <a:rPr lang="ja-JP" altLang="en-US" sz="2500" dirty="0">
                <a:ea typeface="ＭＳ Ｐゴシック" panose="020B0600070205080204" pitchFamily="34" charset="-128"/>
              </a:rPr>
              <a:t>”</a:t>
            </a:r>
            <a:endParaRPr lang="en-US" altLang="ja-JP" dirty="0"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Humans clarify these situations by context, but that requires another level of comprehension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Voice-recognition systems still have trouble with continuous speech</a:t>
            </a:r>
            <a:r>
              <a:rPr lang="en-US" altLang="en-US" sz="3600" dirty="0">
                <a:ea typeface="ＭＳ Ｐゴシック" panose="020B0600070205080204" pitchFamily="34" charset="-128"/>
              </a:rPr>
              <a:t> </a:t>
            </a: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Number Placeholder 3">
            <a:extLst>
              <a:ext uri="{FF2B5EF4-FFF2-40B4-BE49-F238E27FC236}">
                <a16:creationId xmlns:a16="http://schemas.microsoft.com/office/drawing/2014/main" id="{FE1A6C85-1910-C043-A88D-4870445E3F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2A24958-976B-684A-BE0C-C550D7F1343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43</a:t>
            </a:fld>
            <a:endParaRPr lang="en-US" altLang="en-US" sz="1400" dirty="0"/>
          </a:p>
        </p:txBody>
      </p:sp>
      <p:sp>
        <p:nvSpPr>
          <p:cNvPr id="46083" name="Rectangle 2">
            <a:extLst>
              <a:ext uri="{FF2B5EF4-FFF2-40B4-BE49-F238E27FC236}">
                <a16:creationId xmlns:a16="http://schemas.microsoft.com/office/drawing/2014/main" id="{3D0730B9-CED7-7746-98FA-8E92300EF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Voice Recognition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(3 of 3)</a:t>
            </a:r>
          </a:p>
        </p:txBody>
      </p:sp>
      <p:sp>
        <p:nvSpPr>
          <p:cNvPr id="46084" name="Rectangle 3">
            <a:extLst>
              <a:ext uri="{FF2B5EF4-FFF2-40B4-BE49-F238E27FC236}">
                <a16:creationId xmlns:a16="http://schemas.microsoft.com/office/drawing/2014/main" id="{638FFDFD-A9CD-9444-A666-221C1C5D71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Voiceprint</a:t>
            </a:r>
            <a:endParaRPr lang="en-US" altLang="en-US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 plot of frequency changes over time representing the sound of human speech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 human </a:t>
            </a:r>
            <a:r>
              <a:rPr lang="en-US" altLang="en-US" i="1" dirty="0">
                <a:ea typeface="ＭＳ Ｐゴシック" panose="020B0600070205080204" pitchFamily="34" charset="-128"/>
              </a:rPr>
              <a:t>trains</a:t>
            </a:r>
            <a:r>
              <a:rPr lang="en-US" altLang="en-US" dirty="0">
                <a:ea typeface="ＭＳ Ｐゴシック" panose="020B0600070205080204" pitchFamily="34" charset="-128"/>
              </a:rPr>
              <a:t> a voice-recognition system by speaking a word several times so the computer gets an average voiceprint for a word</a:t>
            </a:r>
          </a:p>
        </p:txBody>
      </p:sp>
      <p:sp>
        <p:nvSpPr>
          <p:cNvPr id="46085" name="Rectangle 4">
            <a:extLst>
              <a:ext uri="{FF2B5EF4-FFF2-40B4-BE49-F238E27FC236}">
                <a16:creationId xmlns:a16="http://schemas.microsoft.com/office/drawing/2014/main" id="{A88AE859-B911-CF4C-9CF3-C411239831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4819426"/>
            <a:ext cx="4953000" cy="1066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Used to authenticate the declared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sender of a voice message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Number Placeholder 3">
            <a:extLst>
              <a:ext uri="{FF2B5EF4-FFF2-40B4-BE49-F238E27FC236}">
                <a16:creationId xmlns:a16="http://schemas.microsoft.com/office/drawing/2014/main" id="{7A328DF9-284A-CC44-AAFA-2923D6C583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7C6AD25-1B44-0049-BFE8-8877D496E69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44</a:t>
            </a:fld>
            <a:endParaRPr lang="en-US" altLang="en-US" sz="1400" dirty="0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1ABC67C5-8F4B-494D-B223-846CF7F6D8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z="36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Natural Language Comprehension </a:t>
            </a:r>
            <a:br>
              <a:rPr lang="en-US" altLang="en-US" sz="3600" dirty="0">
                <a:solidFill>
                  <a:schemeClr val="tx1"/>
                </a:solidFill>
                <a:ea typeface="ＭＳ Ｐゴシック" panose="020B0600070205080204" pitchFamily="34" charset="-128"/>
              </a:rPr>
            </a:b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3)</a:t>
            </a:r>
          </a:p>
        </p:txBody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id="{531681E1-40E5-DF4F-90E6-923315CD5B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Natural language is ambiguous!</a:t>
            </a:r>
            <a:endParaRPr lang="en-US" altLang="en-US" sz="2400" dirty="0"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Lexical Ambiguity</a:t>
            </a:r>
            <a:endParaRPr lang="en-US" altLang="en-US" sz="24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dirty="0">
                <a:ea typeface="ＭＳ Ｐゴシック" panose="020B0600070205080204" pitchFamily="34" charset="-128"/>
              </a:rPr>
              <a:t>The ambiguity created when words have multiple meanings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Syntactic Ambiguity</a:t>
            </a:r>
            <a:endParaRPr lang="en-US" altLang="en-US" sz="24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dirty="0">
                <a:ea typeface="ＭＳ Ｐゴシック" panose="020B0600070205080204" pitchFamily="34" charset="-128"/>
              </a:rPr>
              <a:t>The ambiguity created when sentences can be constructed in various ways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Referential Ambiguity</a:t>
            </a:r>
            <a:endParaRPr lang="en-US" altLang="en-US" sz="24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dirty="0">
                <a:ea typeface="ＭＳ Ｐゴシック" panose="020B0600070205080204" pitchFamily="34" charset="-128"/>
              </a:rPr>
              <a:t>The ambiguity created when pronouns could be applied to multiple objects</a:t>
            </a:r>
          </a:p>
          <a:p>
            <a:pPr lvl="1" eaLnBrk="1" hangingPunct="1">
              <a:lnSpc>
                <a:spcPct val="90000"/>
              </a:lnSpc>
              <a:tabLst>
                <a:tab pos="4064000" algn="ctr"/>
              </a:tabLst>
            </a:pPr>
            <a:endParaRPr lang="en-US" altLang="en-US" i="1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Number Placeholder 3">
            <a:extLst>
              <a:ext uri="{FF2B5EF4-FFF2-40B4-BE49-F238E27FC236}">
                <a16:creationId xmlns:a16="http://schemas.microsoft.com/office/drawing/2014/main" id="{01B34E49-87EA-A647-B2D9-B9E12F039F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D3EAF08-25D3-754E-9028-FF7EE0B540D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45</a:t>
            </a:fld>
            <a:endParaRPr lang="en-US" altLang="en-US" sz="1400" dirty="0"/>
          </a:p>
        </p:txBody>
      </p:sp>
      <p:sp>
        <p:nvSpPr>
          <p:cNvPr id="48131" name="Rectangle 2">
            <a:extLst>
              <a:ext uri="{FF2B5EF4-FFF2-40B4-BE49-F238E27FC236}">
                <a16:creationId xmlns:a16="http://schemas.microsoft.com/office/drawing/2014/main" id="{E35A3D24-7C22-404F-9600-E979A1E130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z="36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Natural Language Comprehension </a:t>
            </a:r>
            <a:br>
              <a:rPr lang="en-US" altLang="en-US" sz="3600" dirty="0">
                <a:solidFill>
                  <a:schemeClr val="tx1"/>
                </a:solidFill>
                <a:ea typeface="ＭＳ Ｐゴシック" panose="020B0600070205080204" pitchFamily="34" charset="-128"/>
              </a:rPr>
            </a:b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3)</a:t>
            </a:r>
          </a:p>
        </p:txBody>
      </p:sp>
      <p:sp>
        <p:nvSpPr>
          <p:cNvPr id="48132" name="Rectangle 3">
            <a:extLst>
              <a:ext uri="{FF2B5EF4-FFF2-40B4-BE49-F238E27FC236}">
                <a16:creationId xmlns:a16="http://schemas.microsoft.com/office/drawing/2014/main" id="{1E8AF5B0-4556-724E-A2F6-63D8BA1FE1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i="1" dirty="0">
                <a:ea typeface="ＭＳ Ｐゴシック" panose="020B0600070205080204" pitchFamily="34" charset="-128"/>
              </a:rPr>
              <a:t>What does this sentence mean?</a:t>
            </a:r>
          </a:p>
          <a:p>
            <a:pPr lvl="1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endParaRPr lang="en-US" altLang="en-US" i="1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Time flies like an arrow.</a:t>
            </a:r>
          </a:p>
          <a:p>
            <a:pPr lvl="1" eaLnBrk="1" hangingPunct="1">
              <a:lnSpc>
                <a:spcPct val="90000"/>
              </a:lnSpc>
              <a:tabLst>
                <a:tab pos="4064000" algn="ctr"/>
              </a:tabLst>
            </a:pPr>
            <a:r>
              <a:rPr lang="en-US" altLang="en-US" dirty="0">
                <a:ea typeface="ＭＳ Ｐゴシック" panose="020B0600070205080204" pitchFamily="34" charset="-128"/>
              </a:rPr>
              <a:t>Time goes by quickly</a:t>
            </a:r>
          </a:p>
          <a:p>
            <a:pPr lvl="1" eaLnBrk="1" hangingPunct="1">
              <a:lnSpc>
                <a:spcPct val="90000"/>
              </a:lnSpc>
              <a:tabLst>
                <a:tab pos="4064000" algn="ctr"/>
              </a:tabLst>
            </a:pPr>
            <a:r>
              <a:rPr lang="en-US" altLang="en-US" dirty="0">
                <a:ea typeface="ＭＳ Ｐゴシック" panose="020B0600070205080204" pitchFamily="34" charset="-128"/>
              </a:rPr>
              <a:t>Time flies (using a stop watch) as you would time an arrow</a:t>
            </a:r>
          </a:p>
          <a:p>
            <a:pPr lvl="1" eaLnBrk="1" hangingPunct="1">
              <a:lnSpc>
                <a:spcPct val="90000"/>
              </a:lnSpc>
              <a:tabLst>
                <a:tab pos="4064000" algn="ctr"/>
              </a:tabLst>
            </a:pPr>
            <a:r>
              <a:rPr lang="en-US" altLang="en-US" dirty="0">
                <a:ea typeface="ＭＳ Ｐゴシック" panose="020B0600070205080204" pitchFamily="34" charset="-128"/>
              </a:rPr>
              <a:t>Time flies (a kind of fly) are fond of an arrow</a:t>
            </a:r>
            <a:endParaRPr lang="en-US" altLang="en-US" i="1" dirty="0">
              <a:ea typeface="ＭＳ Ｐゴシック" panose="020B0600070205080204" pitchFamily="34" charset="-128"/>
            </a:endParaRPr>
          </a:p>
        </p:txBody>
      </p:sp>
      <p:sp>
        <p:nvSpPr>
          <p:cNvPr id="48133" name="Rectangle 4">
            <a:extLst>
              <a:ext uri="{FF2B5EF4-FFF2-40B4-BE49-F238E27FC236}">
                <a16:creationId xmlns:a16="http://schemas.microsoft.com/office/drawing/2014/main" id="{C87EF850-455A-7349-86DD-9D11ABD017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4876800"/>
            <a:ext cx="3733800" cy="1219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Silly?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dirty="0"/>
              <a:t>Yes, but a computer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dirty="0" err="1"/>
              <a:t>wouldn</a:t>
            </a:r>
            <a:r>
              <a:rPr lang="fr-FR" altLang="en-US" sz="2400" dirty="0"/>
              <a:t>'</a:t>
            </a:r>
            <a:r>
              <a:rPr lang="en-US" altLang="en-US" sz="2400" dirty="0"/>
              <a:t>t know that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Number Placeholder 3">
            <a:extLst>
              <a:ext uri="{FF2B5EF4-FFF2-40B4-BE49-F238E27FC236}">
                <a16:creationId xmlns:a16="http://schemas.microsoft.com/office/drawing/2014/main" id="{05582643-3795-654F-9F92-FC784A2B70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47C2B55-F97B-9349-A4AB-485E3C87434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46</a:t>
            </a:fld>
            <a:endParaRPr lang="en-US" altLang="en-US" sz="1400" dirty="0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7154B5B5-FEA2-8C4E-96B5-A31FA652C6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8153400" cy="1143000"/>
          </a:xfrm>
        </p:spPr>
        <p:txBody>
          <a:bodyPr/>
          <a:lstStyle/>
          <a:p>
            <a:pPr eaLnBrk="1" hangingPunct="1"/>
            <a:r>
              <a:rPr lang="en-US" altLang="en-US" sz="36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Natural Language Comprehension </a:t>
            </a:r>
            <a:br>
              <a:rPr lang="en-US" altLang="en-US" sz="3600" dirty="0">
                <a:solidFill>
                  <a:schemeClr val="tx1"/>
                </a:solidFill>
                <a:ea typeface="ＭＳ Ｐゴシック" panose="020B0600070205080204" pitchFamily="34" charset="-128"/>
              </a:rPr>
            </a:b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(3 of 3)</a:t>
            </a:r>
          </a:p>
        </p:txBody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F8801AA1-1E88-6942-A699-37F700BDD8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800" dirty="0">
                <a:ea typeface="ＭＳ Ｐゴシック" panose="020B0600070205080204" pitchFamily="34" charset="-128"/>
              </a:rPr>
              <a:t>Lexical ambiguity</a:t>
            </a:r>
          </a:p>
          <a:p>
            <a:pPr lvl="1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Stand up for your country.</a:t>
            </a:r>
          </a:p>
          <a:p>
            <a:pPr lvl="1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Take the street on the left.</a:t>
            </a:r>
          </a:p>
          <a:p>
            <a:pPr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800" dirty="0">
                <a:ea typeface="ＭＳ Ｐゴシック" panose="020B0600070205080204" pitchFamily="34" charset="-128"/>
              </a:rPr>
              <a:t>Syntactic ambiguity</a:t>
            </a:r>
          </a:p>
          <a:p>
            <a:pPr lvl="1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 saw the bird watching from the corner.</a:t>
            </a:r>
          </a:p>
          <a:p>
            <a:pPr lvl="1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I ate the sandwich sitting on the table.</a:t>
            </a:r>
          </a:p>
          <a:p>
            <a:pPr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800" dirty="0">
                <a:ea typeface="ＭＳ Ｐゴシック" panose="020B0600070205080204" pitchFamily="34" charset="-128"/>
              </a:rPr>
              <a:t>Referential ambiguity</a:t>
            </a:r>
            <a:endParaRPr lang="en-US" altLang="en-US" sz="2800" i="1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The bicycle hit the curb, but it was not damaged.</a:t>
            </a:r>
          </a:p>
          <a:p>
            <a:pPr lvl="1" eaLnBrk="1" hangingPunct="1">
              <a:lnSpc>
                <a:spcPct val="90000"/>
              </a:lnSpc>
              <a:buFontTx/>
              <a:buNone/>
              <a:tabLst>
                <a:tab pos="4064000" algn="ctr"/>
              </a:tabLst>
            </a:pP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John was mad at Bill, but he </a:t>
            </a:r>
            <a:r>
              <a:rPr lang="en-US" altLang="en-US" sz="2400" dirty="0" err="1">
                <a:solidFill>
                  <a:srgbClr val="FF6600"/>
                </a:solidFill>
                <a:ea typeface="ＭＳ Ｐゴシック" panose="020B0600070205080204" pitchFamily="34" charset="-128"/>
              </a:rPr>
              <a:t>didn</a:t>
            </a:r>
            <a:r>
              <a:rPr lang="fr-FR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'</a:t>
            </a: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t care.</a:t>
            </a:r>
            <a:endParaRPr lang="en-US" altLang="en-US" sz="20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49157" name="Rectangle 4">
            <a:extLst>
              <a:ext uri="{FF2B5EF4-FFF2-40B4-BE49-F238E27FC236}">
                <a16:creationId xmlns:a16="http://schemas.microsoft.com/office/drawing/2014/main" id="{1C5FEB9F-FFBA-0044-B68C-0840D9643A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905000"/>
            <a:ext cx="2438400" cy="1447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Can you think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of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some others?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Number Placeholder 3">
            <a:extLst>
              <a:ext uri="{FF2B5EF4-FFF2-40B4-BE49-F238E27FC236}">
                <a16:creationId xmlns:a16="http://schemas.microsoft.com/office/drawing/2014/main" id="{E5EA1BBC-70F4-B348-8421-FCC5C9FF62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24576B1-500C-1643-A264-3E4FD353640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47</a:t>
            </a:fld>
            <a:endParaRPr lang="en-US" altLang="en-US" sz="1400" dirty="0"/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5116588A-828A-B245-A632-02B164FA00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Robotics</a:t>
            </a:r>
          </a:p>
        </p:txBody>
      </p:sp>
      <p:sp>
        <p:nvSpPr>
          <p:cNvPr id="50180" name="Rectangle 3">
            <a:extLst>
              <a:ext uri="{FF2B5EF4-FFF2-40B4-BE49-F238E27FC236}">
                <a16:creationId xmlns:a16="http://schemas.microsoft.com/office/drawing/2014/main" id="{E6EB6390-E79E-BE4B-9CA9-33C209EFBA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17526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Mobile Robotics</a:t>
            </a: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 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The study of robots that move relative to their environment, while exhibiting a degree of autonomy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Sense-Plan-Act (SPA) Paradigm</a:t>
            </a:r>
            <a:r>
              <a:rPr lang="en-US" altLang="en-US" sz="2400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The world of the robot is represented in a complex semantic net in which the sensors on the robot are used to capture the data to build up the net</a:t>
            </a:r>
          </a:p>
        </p:txBody>
      </p:sp>
      <p:pic>
        <p:nvPicPr>
          <p:cNvPr id="3" name="Picture 2" descr="A flowchart represents the sense plan–act (SPA) paradigm. From left to right it infers the following: Sensing, World Modeling, Planning, Control, and Execution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4724400"/>
            <a:ext cx="6858000" cy="69342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43000" y="5517391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600" dirty="0">
                <a:latin typeface="+mn-lt"/>
              </a:rPr>
              <a:t>The sense-plan-act (SPA) paradigm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Number Placeholder 3">
            <a:extLst>
              <a:ext uri="{FF2B5EF4-FFF2-40B4-BE49-F238E27FC236}">
                <a16:creationId xmlns:a16="http://schemas.microsoft.com/office/drawing/2014/main" id="{C3789880-692F-F64A-8D41-D90BC56ACC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6F4EDA4-AD96-4F49-B054-F339993860D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48</a:t>
            </a:fld>
            <a:endParaRPr lang="en-US" altLang="en-US" sz="1400" dirty="0"/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9613D0C0-1340-9A4B-A479-036945A6A6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Subsumption Architecture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2)</a:t>
            </a:r>
          </a:p>
        </p:txBody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4BE7ABA9-0588-D74D-B226-6EF9040209C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12192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Rather than trying to model the entire world all the time, the robot is given a simple set of behaviors, each associated with the part of the world necessary for that behavior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3" name="Picture 2" descr="The flowchart starts with &quot;Wander randomly&quot; which is preceded by the following instructions: Keep going to the left (or right), Avoid obstacles, and Robust transit and station keeping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766" y="2786023"/>
            <a:ext cx="4200668" cy="279307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509766" y="5714622"/>
            <a:ext cx="25555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>
                <a:latin typeface="+mn-lt"/>
              </a:rPr>
              <a:t>The new control paradigm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Number Placeholder 2">
            <a:extLst>
              <a:ext uri="{FF2B5EF4-FFF2-40B4-BE49-F238E27FC236}">
                <a16:creationId xmlns:a16="http://schemas.microsoft.com/office/drawing/2014/main" id="{FC232504-9611-684B-9F0F-61957578E7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D57C8E2-8295-3B45-AD5A-0CC2E893D96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49</a:t>
            </a:fld>
            <a:endParaRPr lang="en-US" altLang="en-US" sz="1400" dirty="0"/>
          </a:p>
        </p:txBody>
      </p:sp>
      <p:sp>
        <p:nvSpPr>
          <p:cNvPr id="52227" name="Rectangle 2">
            <a:extLst>
              <a:ext uri="{FF2B5EF4-FFF2-40B4-BE49-F238E27FC236}">
                <a16:creationId xmlns:a16="http://schemas.microsoft.com/office/drawing/2014/main" id="{46A89147-0469-084D-B11A-DC51078B3D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Subsumption Architecture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2)</a:t>
            </a:r>
          </a:p>
        </p:txBody>
      </p:sp>
      <p:pic>
        <p:nvPicPr>
          <p:cNvPr id="3" name="Picture 2" descr="The flowchart starts with &quot;Sensors&quot; which is divided into three orders: &quot;A robot may not injure a human being or, through inaction, allow a human being to come to harm.&quot; which is preceded by &quot;A robot must obey orders given it by a human being.&quot; and &quot;A robot must protect its own existence.&quot; And all the three orders are given to &quot;Actuators.&quot;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218" y="2240455"/>
            <a:ext cx="6345382" cy="238729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503218" y="472440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600" dirty="0">
                <a:latin typeface="+mn-lt"/>
              </a:rPr>
              <a:t>Asimov's laws of robotics are ordered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>
            <a:extLst>
              <a:ext uri="{FF2B5EF4-FFF2-40B4-BE49-F238E27FC236}">
                <a16:creationId xmlns:a16="http://schemas.microsoft.com/office/drawing/2014/main" id="{E166D47F-79AA-8F4C-9EA9-64A5638299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A949C86-4C0D-C64F-A7D7-71714DFC619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 dirty="0"/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17B411A3-9591-4B4B-9DE4-F3D42568B0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Thinking Machines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4)</a:t>
            </a:r>
          </a:p>
        </p:txBody>
      </p:sp>
      <p:sp>
        <p:nvSpPr>
          <p:cNvPr id="7172" name="Rectangle 5">
            <a:extLst>
              <a:ext uri="{FF2B5EF4-FFF2-40B4-BE49-F238E27FC236}">
                <a16:creationId xmlns:a16="http://schemas.microsoft.com/office/drawing/2014/main" id="{FC409D49-2FD1-8543-AB59-6DCC29E509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1295400"/>
            <a:ext cx="2438400" cy="4267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Can you count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the distribution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of letters in a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book?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Add a thousand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4-digit numbers?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Match finger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prints?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Search a list of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a million values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for duplicates?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F458B7-BF15-C842-A243-490B35B56118}"/>
              </a:ext>
            </a:extLst>
          </p:cNvPr>
          <p:cNvSpPr txBox="1"/>
          <p:nvPr/>
        </p:nvSpPr>
        <p:spPr>
          <a:xfrm>
            <a:off x="1066800" y="5867400"/>
            <a:ext cx="3352800" cy="2619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050" dirty="0"/>
              <a:t>Cover Image: © Sergey Nivens/Shutterstock, Inc.</a:t>
            </a:r>
          </a:p>
        </p:txBody>
      </p:sp>
      <p:pic>
        <p:nvPicPr>
          <p:cNvPr id="4" name="Picture 3" descr="Cover page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67" y="1257300"/>
            <a:ext cx="3603983" cy="44577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Number Placeholder 2">
            <a:extLst>
              <a:ext uri="{FF2B5EF4-FFF2-40B4-BE49-F238E27FC236}">
                <a16:creationId xmlns:a16="http://schemas.microsoft.com/office/drawing/2014/main" id="{C04D62FD-0E0E-094F-A117-F639161A55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75FF9C5-EB86-2A43-A2D8-F5CDC8334D7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50</a:t>
            </a:fld>
            <a:endParaRPr lang="en-US" altLang="en-US" sz="1400" dirty="0"/>
          </a:p>
        </p:txBody>
      </p:sp>
      <p:sp>
        <p:nvSpPr>
          <p:cNvPr id="56323" name="Rectangle 2">
            <a:extLst>
              <a:ext uri="{FF2B5EF4-FFF2-40B4-BE49-F238E27FC236}">
                <a16:creationId xmlns:a16="http://schemas.microsoft.com/office/drawing/2014/main" id="{80716D6C-25E9-934A-A6F5-2F486239E8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Ethical Issues</a:t>
            </a:r>
          </a:p>
        </p:txBody>
      </p:sp>
      <p:sp>
        <p:nvSpPr>
          <p:cNvPr id="56324" name="Text Box 3">
            <a:extLst>
              <a:ext uri="{FF2B5EF4-FFF2-40B4-BE49-F238E27FC236}">
                <a16:creationId xmlns:a16="http://schemas.microsoft.com/office/drawing/2014/main" id="{80718BE9-AA48-1149-A688-2A897B21B1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371600"/>
            <a:ext cx="7696200" cy="446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b="1" dirty="0"/>
              <a:t>Initial Public Offerings (IPOs)</a:t>
            </a:r>
          </a:p>
          <a:p>
            <a:pPr>
              <a:buFontTx/>
              <a:buNone/>
            </a:pPr>
            <a:endParaRPr lang="en-US" altLang="en-US" sz="1600" dirty="0"/>
          </a:p>
          <a:p>
            <a:pPr>
              <a:buFontTx/>
              <a:buNone/>
            </a:pPr>
            <a:r>
              <a:rPr lang="en-US" altLang="en-US" sz="2400" i="1" dirty="0"/>
              <a:t>What is the purpose of an IPO?</a:t>
            </a:r>
          </a:p>
          <a:p>
            <a:pPr>
              <a:buFontTx/>
              <a:buNone/>
            </a:pPr>
            <a:r>
              <a:rPr lang="en-US" altLang="en-US" sz="2400" i="1" dirty="0"/>
              <a:t>How is the opening price determined? </a:t>
            </a:r>
          </a:p>
          <a:p>
            <a:pPr>
              <a:buFontTx/>
              <a:buNone/>
            </a:pPr>
            <a:r>
              <a:rPr lang="en-US" altLang="en-US" sz="2400" i="1" dirty="0"/>
              <a:t>How likely is an individual investor to be able to buy the stock at the opening price?</a:t>
            </a:r>
          </a:p>
          <a:p>
            <a:pPr>
              <a:buFontTx/>
              <a:buNone/>
            </a:pPr>
            <a:r>
              <a:rPr lang="en-US" altLang="en-US" sz="2400" i="1" dirty="0"/>
              <a:t>What happened to initial investors in Facebook? Twitter?</a:t>
            </a:r>
          </a:p>
          <a:p>
            <a:pPr>
              <a:buFontTx/>
              <a:buNone/>
            </a:pPr>
            <a:r>
              <a:rPr lang="en-US" altLang="en-US" sz="2400" dirty="0"/>
              <a:t>	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Number Placeholder 2">
            <a:extLst>
              <a:ext uri="{FF2B5EF4-FFF2-40B4-BE49-F238E27FC236}">
                <a16:creationId xmlns:a16="http://schemas.microsoft.com/office/drawing/2014/main" id="{C444FE9A-E5CE-D443-B3C1-0270116A4E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532807F-643D-4143-BC47-F811DCA6B04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51</a:t>
            </a:fld>
            <a:endParaRPr lang="en-US" altLang="en-US" sz="1400" dirty="0"/>
          </a:p>
        </p:txBody>
      </p:sp>
      <p:sp>
        <p:nvSpPr>
          <p:cNvPr id="57347" name="Rectangle 2">
            <a:extLst>
              <a:ext uri="{FF2B5EF4-FFF2-40B4-BE49-F238E27FC236}">
                <a16:creationId xmlns:a16="http://schemas.microsoft.com/office/drawing/2014/main" id="{1B33979E-6C94-1F47-9E77-0BB23CE9B9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Who Am I?</a:t>
            </a:r>
          </a:p>
        </p:txBody>
      </p:sp>
      <p:sp>
        <p:nvSpPr>
          <p:cNvPr id="57348" name="Rectangle 4">
            <a:extLst>
              <a:ext uri="{FF2B5EF4-FFF2-40B4-BE49-F238E27FC236}">
                <a16:creationId xmlns:a16="http://schemas.microsoft.com/office/drawing/2014/main" id="{A5D34115-413D-6C4C-83BE-7CAE4EFE46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1600200"/>
            <a:ext cx="2209800" cy="2822986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For what did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I win a Nobel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Prize?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i="1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In what other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fields did I do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research?</a:t>
            </a:r>
          </a:p>
        </p:txBody>
      </p:sp>
      <p:pic>
        <p:nvPicPr>
          <p:cNvPr id="3" name="Picture 2" descr="A photograph of Herbert A. Simon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984" y="1673455"/>
            <a:ext cx="1956816" cy="27432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031492" y="4536561"/>
            <a:ext cx="22098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900" dirty="0" err="1"/>
              <a:t>Courtesty</a:t>
            </a:r>
            <a:r>
              <a:rPr lang="en-IN" sz="900" dirty="0"/>
              <a:t> of Carnegie Mellon University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Number Placeholder 2">
            <a:extLst>
              <a:ext uri="{FF2B5EF4-FFF2-40B4-BE49-F238E27FC236}">
                <a16:creationId xmlns:a16="http://schemas.microsoft.com/office/drawing/2014/main" id="{0B7BE088-F550-3F4D-A873-FCC7E33B37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2D0C400-6046-D84A-B620-91DAC299141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52</a:t>
            </a:fld>
            <a:endParaRPr lang="en-US" altLang="en-US" sz="1400" dirty="0"/>
          </a:p>
        </p:txBody>
      </p:sp>
      <p:sp>
        <p:nvSpPr>
          <p:cNvPr id="58371" name="Rectangle 2">
            <a:extLst>
              <a:ext uri="{FF2B5EF4-FFF2-40B4-BE49-F238E27FC236}">
                <a16:creationId xmlns:a16="http://schemas.microsoft.com/office/drawing/2014/main" id="{D49953C3-76D3-5E45-8C0A-91EB447FB9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Do You Know?</a:t>
            </a:r>
          </a:p>
        </p:txBody>
      </p:sp>
      <p:sp>
        <p:nvSpPr>
          <p:cNvPr id="58373" name="Text Box 4">
            <a:extLst>
              <a:ext uri="{FF2B5EF4-FFF2-40B4-BE49-F238E27FC236}">
                <a16:creationId xmlns:a16="http://schemas.microsoft.com/office/drawing/2014/main" id="{F2C3B907-2C5A-A941-9324-2AA6A57E5D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2590800"/>
            <a:ext cx="6248400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2000" i="1" dirty="0"/>
              <a:t>Why has television been accused of “robbing something from the democratic process,” and the Internet credited for giving it back?</a:t>
            </a:r>
          </a:p>
          <a:p>
            <a:pPr>
              <a:buFontTx/>
              <a:buNone/>
            </a:pPr>
            <a:r>
              <a:rPr lang="en-US" altLang="en-US" sz="2000" i="1" dirty="0"/>
              <a:t>What language is known as the AI language?</a:t>
            </a:r>
          </a:p>
          <a:p>
            <a:pPr>
              <a:buFontTx/>
              <a:buNone/>
            </a:pPr>
            <a:r>
              <a:rPr lang="en-US" altLang="en-US" sz="2000" i="1" dirty="0"/>
              <a:t>Did natural language translation prove to be as easy as early experts predicted?</a:t>
            </a:r>
          </a:p>
          <a:p>
            <a:pPr>
              <a:buFontTx/>
              <a:buNone/>
            </a:pPr>
            <a:r>
              <a:rPr lang="en-US" altLang="en-US" sz="2000" i="1" dirty="0"/>
              <a:t>What is the name of the program that acts as a neutral psychotherapist?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Number Placeholder 3">
            <a:extLst>
              <a:ext uri="{FF2B5EF4-FFF2-40B4-BE49-F238E27FC236}">
                <a16:creationId xmlns:a16="http://schemas.microsoft.com/office/drawing/2014/main" id="{87D13CBC-8E67-AC4B-A5A7-047D6D2A096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4269F8B-ABE0-8B43-BA92-040169166ED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 dirty="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E167CAB6-9F5D-6A4E-99C0-5F674E8F06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Thinking Machines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(3 of 4)</a:t>
            </a:r>
          </a:p>
        </p:txBody>
      </p:sp>
      <p:sp>
        <p:nvSpPr>
          <p:cNvPr id="8196" name="Rectangle 5">
            <a:extLst>
              <a:ext uri="{FF2B5EF4-FFF2-40B4-BE49-F238E27FC236}">
                <a16:creationId xmlns:a16="http://schemas.microsoft.com/office/drawing/2014/main" id="{908E4913-CA28-9C41-86E7-A9394C8C74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2286000"/>
            <a:ext cx="1905000" cy="2667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Can you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find the cat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in this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i="1" dirty="0"/>
              <a:t>picture?</a:t>
            </a:r>
          </a:p>
        </p:txBody>
      </p:sp>
      <p:sp>
        <p:nvSpPr>
          <p:cNvPr id="8197" name="Rectangle 6">
            <a:extLst>
              <a:ext uri="{FF2B5EF4-FFF2-40B4-BE49-F238E27FC236}">
                <a16:creationId xmlns:a16="http://schemas.microsoft.com/office/drawing/2014/main" id="{5FBE2A7D-F404-B14F-969D-B6C8FD13F6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2209800"/>
            <a:ext cx="3429000" cy="3581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Can you count the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distribution of letters in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a book?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Add a thousand 4-digit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numbers?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Match fingerprints?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Search a list of a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million values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i="1" dirty="0"/>
              <a:t>for duplicates?</a:t>
            </a:r>
          </a:p>
        </p:txBody>
      </p:sp>
      <p:sp>
        <p:nvSpPr>
          <p:cNvPr id="8198" name="Text Box 7">
            <a:extLst>
              <a:ext uri="{FF2B5EF4-FFF2-40B4-BE49-F238E27FC236}">
                <a16:creationId xmlns:a16="http://schemas.microsoft.com/office/drawing/2014/main" id="{15DA534C-6FB1-D84A-9341-4225143BA9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447800"/>
            <a:ext cx="2590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2400" b="1" dirty="0"/>
              <a:t>Humans do best</a:t>
            </a:r>
          </a:p>
        </p:txBody>
      </p:sp>
      <p:sp>
        <p:nvSpPr>
          <p:cNvPr id="8199" name="Text Box 8">
            <a:extLst>
              <a:ext uri="{FF2B5EF4-FFF2-40B4-BE49-F238E27FC236}">
                <a16:creationId xmlns:a16="http://schemas.microsoft.com/office/drawing/2014/main" id="{8390143F-2CD9-074F-9398-B2AE074FBE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1447800"/>
            <a:ext cx="3505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2400" b="1" dirty="0"/>
              <a:t>Computers do best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>
            <a:extLst>
              <a:ext uri="{FF2B5EF4-FFF2-40B4-BE49-F238E27FC236}">
                <a16:creationId xmlns:a16="http://schemas.microsoft.com/office/drawing/2014/main" id="{157ED81A-A123-6E46-BEE5-60E7A1CEDB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2466AB0-3282-0840-9FD3-628A90F92E5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 dirty="0"/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75F36D5A-CDE4-EF4A-B1C9-D5A6736AF4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Thinking Machines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(4 of 4)</a:t>
            </a:r>
          </a:p>
        </p:txBody>
      </p:sp>
      <p:sp>
        <p:nvSpPr>
          <p:cNvPr id="9220" name="Rectangle 8">
            <a:extLst>
              <a:ext uri="{FF2B5EF4-FFF2-40B4-BE49-F238E27FC236}">
                <a16:creationId xmlns:a16="http://schemas.microsoft.com/office/drawing/2014/main" id="{57E5EA7E-6C32-924C-B097-B9B808C405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Artificial Intelligence</a:t>
            </a:r>
            <a:r>
              <a:rPr lang="en-US" altLang="en-US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 (AI) 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The study of computer systems that attempt to model and apply the intelligence of the human mind</a:t>
            </a:r>
          </a:p>
          <a:p>
            <a:pPr marL="0" indent="0"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For example, writing a program to pick out objects in a picture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Number Placeholder 3">
            <a:extLst>
              <a:ext uri="{FF2B5EF4-FFF2-40B4-BE49-F238E27FC236}">
                <a16:creationId xmlns:a16="http://schemas.microsoft.com/office/drawing/2014/main" id="{0C8B5032-97CE-574D-89CF-F2611FF80F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9DF9F0-2DD4-ED4B-B6B0-E4CF64B4F10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 dirty="0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1BBDA2B0-70FD-9E41-992C-EED48EB51D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The Turing Test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(1 of 4)</a:t>
            </a:r>
          </a:p>
        </p:txBody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03AE72BA-B595-4247-A959-990DD26A4B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1371600"/>
            <a:ext cx="8229600" cy="4572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Turing Test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 test to empirically determine whether a computer has achieved intelligence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b="1" dirty="0">
                <a:solidFill>
                  <a:srgbClr val="FF6600"/>
                </a:solidFill>
                <a:ea typeface="ＭＳ Ｐゴシック" panose="020B0600070205080204" pitchFamily="34" charset="-128"/>
              </a:rPr>
              <a:t>Alan Turing</a:t>
            </a:r>
            <a:endParaRPr lang="en-US" altLang="en-US" sz="2800" dirty="0">
              <a:solidFill>
                <a:srgbClr val="FF66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An English mathematician who wrote a landmark paper in 1950 that asked the question: </a:t>
            </a:r>
            <a:r>
              <a:rPr lang="en-US" altLang="en-US" sz="2800" i="1" dirty="0">
                <a:ea typeface="ＭＳ Ｐゴシック" panose="020B0600070205080204" pitchFamily="34" charset="-128"/>
              </a:rPr>
              <a:t>Can machines think?</a:t>
            </a:r>
            <a:endParaRPr lang="en-US" altLang="en-US" sz="2800" dirty="0"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en-US" sz="2800" dirty="0">
                <a:ea typeface="ＭＳ Ｐゴシック" panose="020B0600070205080204" pitchFamily="34" charset="-128"/>
              </a:rPr>
              <a:t>He proposed a test to answer the question "How will we know when we</a:t>
            </a:r>
            <a:r>
              <a:rPr lang="fr-FR" altLang="en-US" sz="2800" dirty="0">
                <a:ea typeface="ＭＳ Ｐゴシック" panose="020B0600070205080204" pitchFamily="34" charset="-128"/>
              </a:rPr>
              <a:t>'</a:t>
            </a:r>
            <a:r>
              <a:rPr lang="en-US" altLang="ja-JP" sz="2800" dirty="0">
                <a:ea typeface="ＭＳ Ｐゴシック" panose="020B0600070205080204" pitchFamily="34" charset="-128"/>
              </a:rPr>
              <a:t>ve succeeded?"</a:t>
            </a: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2">
            <a:extLst>
              <a:ext uri="{FF2B5EF4-FFF2-40B4-BE49-F238E27FC236}">
                <a16:creationId xmlns:a16="http://schemas.microsoft.com/office/drawing/2014/main" id="{B34203CD-3A85-BD45-8138-91770C7E72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5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17352EF-AB0E-1141-8E67-CA908EF6EFF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0" dirty="0"/>
          </a:p>
        </p:txBody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466DADF4-799D-E04E-B78C-B2BF8E77E8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0600" y="152400"/>
            <a:ext cx="7543800" cy="11430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  <a:ea typeface="ＭＳ Ｐゴシック" panose="020B0600070205080204" pitchFamily="34" charset="-128"/>
              </a:rPr>
              <a:t>The Turing Test </a:t>
            </a:r>
            <a:r>
              <a:rPr lang="en-US" altLang="en-US" sz="18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(2 of 4)</a:t>
            </a:r>
          </a:p>
        </p:txBody>
      </p:sp>
      <p:pic>
        <p:nvPicPr>
          <p:cNvPr id="3" name="Picture 2" descr="An illustration represents the &quot;Turing test&quot; in which a human interrogator communicates with two respondents: Respondent A (human) and Respondent B (computer)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66535"/>
            <a:ext cx="4267200" cy="461155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181600" y="5147094"/>
            <a:ext cx="3581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>
                <a:latin typeface="+mn-lt"/>
              </a:rPr>
              <a:t>In a Turing test, the interrogator must determine which respondent is the computer and which is the human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s0_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s0_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s0_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0_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0_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OS9:Desktop Folder:cs0_design.pot</Template>
  <TotalTime>1013</TotalTime>
  <Words>2433</Words>
  <Application>Microsoft Macintosh PowerPoint</Application>
  <PresentationFormat>On-screen Show (4:3)</PresentationFormat>
  <Paragraphs>417</Paragraphs>
  <Slides>52</Slides>
  <Notes>52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ＭＳ Ｐゴシック</vt:lpstr>
      <vt:lpstr>Arial</vt:lpstr>
      <vt:lpstr>Bradley Hand</vt:lpstr>
      <vt:lpstr>Times</vt:lpstr>
      <vt:lpstr>cs0_design</vt:lpstr>
      <vt:lpstr>Chapter 13</vt:lpstr>
      <vt:lpstr>Chapter Goals (1 of 2)</vt:lpstr>
      <vt:lpstr>Chapter Goals (2 of 2)</vt:lpstr>
      <vt:lpstr>Thinking Machines (1 of 4)</vt:lpstr>
      <vt:lpstr>Thinking Machines (2 of 4)</vt:lpstr>
      <vt:lpstr>Thinking Machines (3 of 4)</vt:lpstr>
      <vt:lpstr>Thinking Machines (4 of 4)</vt:lpstr>
      <vt:lpstr>The Turing Test (1 of 4)</vt:lpstr>
      <vt:lpstr>The Turing Test (2 of 4)</vt:lpstr>
      <vt:lpstr>The Turing Test (3 of 4)</vt:lpstr>
      <vt:lpstr>The Turing Test (4 of 4)</vt:lpstr>
      <vt:lpstr>Knowledge Representation</vt:lpstr>
      <vt:lpstr>Semantic Networks (1 of 4)</vt:lpstr>
      <vt:lpstr>Semantic Networks (2 of 4)</vt:lpstr>
      <vt:lpstr>Semantic Networks (3 of 4)</vt:lpstr>
      <vt:lpstr>Semantic Networks (4 of 4)</vt:lpstr>
      <vt:lpstr>Search Trees (1 of 5)</vt:lpstr>
      <vt:lpstr>Search Trees (2 of 5)</vt:lpstr>
      <vt:lpstr>Search Trees (3 of 5)</vt:lpstr>
      <vt:lpstr>Search Trees (4 of 5)</vt:lpstr>
      <vt:lpstr>Search Trees (5 of 5)</vt:lpstr>
      <vt:lpstr>Expert Systems (1 of 6)</vt:lpstr>
      <vt:lpstr>Expert Systems (2 of 6)</vt:lpstr>
      <vt:lpstr>Expert Systems (3 of 6)</vt:lpstr>
      <vt:lpstr>Expert Systems (4 of 6)</vt:lpstr>
      <vt:lpstr>Expert Systems (5 of 6)</vt:lpstr>
      <vt:lpstr>Expert Systems (6 of 6)</vt:lpstr>
      <vt:lpstr>Artificial Neural Network (1 of 4)</vt:lpstr>
      <vt:lpstr>Neural Network (1 of 5)</vt:lpstr>
      <vt:lpstr>Neural Network (2 of 5)</vt:lpstr>
      <vt:lpstr>Neural Network (3 of 5)</vt:lpstr>
      <vt:lpstr>Neural Network (4 of 5)</vt:lpstr>
      <vt:lpstr>Neural Network (5 of 5)</vt:lpstr>
      <vt:lpstr>Artificial Neural Networks (2 of 4)</vt:lpstr>
      <vt:lpstr>Artificial Neural Networks (3 of 4)</vt:lpstr>
      <vt:lpstr>Artificial Neural Networks (4 of 4)</vt:lpstr>
      <vt:lpstr>Natural Language Processing</vt:lpstr>
      <vt:lpstr>Voice Synthesis (1 of 3)</vt:lpstr>
      <vt:lpstr>Voice Synthesis (2 of 3)</vt:lpstr>
      <vt:lpstr>Voice Synthesis (3 of 3)</vt:lpstr>
      <vt:lpstr>Voice Recognition (1 of 3)</vt:lpstr>
      <vt:lpstr>Voice Recognition (2 of 3)</vt:lpstr>
      <vt:lpstr>Voice Recognition (3 of 3)</vt:lpstr>
      <vt:lpstr>Natural Language Comprehension  (1 of 3)</vt:lpstr>
      <vt:lpstr>Natural Language Comprehension  (2 of 3)</vt:lpstr>
      <vt:lpstr>Natural Language Comprehension  (3 of 3)</vt:lpstr>
      <vt:lpstr>Robotics</vt:lpstr>
      <vt:lpstr>Subsumption Architecture (1 of 2)</vt:lpstr>
      <vt:lpstr>Subsumption Architecture (2 of 2)</vt:lpstr>
      <vt:lpstr>Ethical Issues</vt:lpstr>
      <vt:lpstr>Who Am I?</vt:lpstr>
      <vt:lpstr>Do You Know?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Jones &amp; Bartlett Publishers</dc:creator>
  <cp:lastModifiedBy>Rachel DiMaggio</cp:lastModifiedBy>
  <cp:revision>115</cp:revision>
  <dcterms:created xsi:type="dcterms:W3CDTF">2002-06-09T19:56:08Z</dcterms:created>
  <dcterms:modified xsi:type="dcterms:W3CDTF">2019-01-08T21:22:34Z</dcterms:modified>
</cp:coreProperties>
</file>

<file path=docProps/thumbnail.jpeg>
</file>